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0" r:id="rId4"/>
    <p:sldId id="257" r:id="rId5"/>
    <p:sldId id="258" r:id="rId6"/>
    <p:sldId id="274" r:id="rId7"/>
    <p:sldId id="267" r:id="rId8"/>
    <p:sldId id="268" r:id="rId9"/>
    <p:sldId id="271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46C3C-BCA5-5146-AF0D-DC920074EAAC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FD8BC-6E21-A540-A3B2-504918D99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4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B7714-0E9F-CE43-AE30-3C07F488B186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425F1-BCCB-2A42-9B96-2E7AEDFF9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3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25F1-BCCB-2A42-9B96-2E7AEDFF95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5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931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4859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0530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9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545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4571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2776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9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4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1748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9/4/2013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8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edia.collegeboard.com/digitalServices/pdf/ap/IN120085262_SpanLangCED_Effective_Fall_2013_lkd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742244"/>
            <a:ext cx="7772400" cy="1868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El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examen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de AP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Español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Lengua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Cultura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777" y="3249443"/>
            <a:ext cx="5715000" cy="331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presentación</a:t>
            </a:r>
            <a:r>
              <a:rPr lang="en-US" dirty="0" smtClean="0"/>
              <a:t> oral formal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presentación</a:t>
            </a:r>
            <a:r>
              <a:rPr lang="en-US" dirty="0" smtClean="0"/>
              <a:t> oral de dos </a:t>
            </a:r>
            <a:r>
              <a:rPr lang="en-US" dirty="0" err="1" smtClean="0"/>
              <a:t>minutos</a:t>
            </a:r>
            <a:r>
              <a:rPr lang="en-US" dirty="0" smtClean="0"/>
              <a:t> en la </a:t>
            </a:r>
            <a:r>
              <a:rPr lang="en-US" dirty="0" err="1" smtClean="0"/>
              <a:t>cual</a:t>
            </a:r>
            <a:r>
              <a:rPr lang="en-US" dirty="0" smtClean="0"/>
              <a:t> </a:t>
            </a:r>
            <a:r>
              <a:rPr lang="en-US" dirty="0" err="1" smtClean="0"/>
              <a:t>tienes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Hablar</a:t>
            </a:r>
            <a:r>
              <a:rPr lang="en-US" dirty="0" smtClean="0"/>
              <a:t> de un </a:t>
            </a:r>
            <a:r>
              <a:rPr lang="en-US" dirty="0" err="1" smtClean="0"/>
              <a:t>tema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comparación</a:t>
            </a:r>
            <a:r>
              <a:rPr lang="en-US" dirty="0" smtClean="0"/>
              <a:t> cultural entre dos </a:t>
            </a:r>
            <a:r>
              <a:rPr lang="en-US" dirty="0" err="1" smtClean="0"/>
              <a:t>comunidades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779" y="4171809"/>
            <a:ext cx="2384776" cy="224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78" y="210609"/>
            <a:ext cx="8489244" cy="11627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Ejemplo</a:t>
            </a:r>
            <a:r>
              <a:rPr lang="en-US" dirty="0" smtClean="0"/>
              <a:t> de la </a:t>
            </a:r>
            <a:r>
              <a:rPr lang="en-US" dirty="0" err="1"/>
              <a:t>p</a:t>
            </a:r>
            <a:r>
              <a:rPr lang="en-US" dirty="0" err="1" smtClean="0"/>
              <a:t>resentación</a:t>
            </a:r>
            <a:r>
              <a:rPr lang="en-US" dirty="0" smtClean="0"/>
              <a:t> oral </a:t>
            </a:r>
            <a:r>
              <a:rPr lang="en-US" dirty="0"/>
              <a:t>f</a:t>
            </a:r>
            <a:r>
              <a:rPr lang="en-US" dirty="0" smtClean="0"/>
              <a:t>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1" y="1437395"/>
            <a:ext cx="8650111" cy="3967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Pregunta</a:t>
            </a:r>
            <a:r>
              <a:rPr lang="en-US" dirty="0" smtClean="0"/>
              <a:t>: 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papel</a:t>
            </a:r>
            <a:r>
              <a:rPr lang="en-US" dirty="0" smtClean="0"/>
              <a:t> de los </a:t>
            </a:r>
            <a:r>
              <a:rPr lang="en-US" dirty="0" err="1" smtClean="0"/>
              <a:t>medios</a:t>
            </a:r>
            <a:r>
              <a:rPr lang="en-US" dirty="0" smtClean="0"/>
              <a:t> de </a:t>
            </a:r>
            <a:r>
              <a:rPr lang="en-US" dirty="0" err="1" smtClean="0"/>
              <a:t>comunicación</a:t>
            </a:r>
            <a:r>
              <a:rPr lang="en-US" dirty="0" smtClean="0"/>
              <a:t> en </a:t>
            </a:r>
            <a:r>
              <a:rPr lang="en-US" dirty="0" err="1" smtClean="0"/>
              <a:t>promover</a:t>
            </a:r>
            <a:r>
              <a:rPr lang="en-US" dirty="0" smtClean="0"/>
              <a:t> o </a:t>
            </a:r>
            <a:r>
              <a:rPr lang="en-US" dirty="0" err="1" smtClean="0"/>
              <a:t>impedir</a:t>
            </a:r>
            <a:r>
              <a:rPr lang="en-US" dirty="0" smtClean="0"/>
              <a:t> la </a:t>
            </a:r>
            <a:r>
              <a:rPr lang="en-US" dirty="0" err="1" smtClean="0"/>
              <a:t>autoestima</a:t>
            </a:r>
            <a:r>
              <a:rPr lang="en-US" dirty="0" smtClean="0"/>
              <a:t> de los </a:t>
            </a:r>
            <a:r>
              <a:rPr lang="en-US" dirty="0" err="1" smtClean="0"/>
              <a:t>adolescentes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err="1" smtClean="0"/>
              <a:t>Compara</a:t>
            </a:r>
            <a:r>
              <a:rPr lang="en-US" sz="2200" dirty="0" smtClean="0"/>
              <a:t> </a:t>
            </a:r>
            <a:r>
              <a:rPr lang="en-US" sz="2200" dirty="0" err="1" smtClean="0"/>
              <a:t>tus</a:t>
            </a:r>
            <a:r>
              <a:rPr lang="en-US" sz="2200" dirty="0" smtClean="0"/>
              <a:t> </a:t>
            </a:r>
            <a:r>
              <a:rPr lang="en-US" sz="2200" dirty="0" err="1" smtClean="0"/>
              <a:t>observaciones</a:t>
            </a:r>
            <a:r>
              <a:rPr lang="en-US" sz="2200" dirty="0" smtClean="0"/>
              <a:t> </a:t>
            </a:r>
            <a:r>
              <a:rPr lang="en-US" sz="2200" dirty="0" err="1" smtClean="0"/>
              <a:t>acerca</a:t>
            </a:r>
            <a:r>
              <a:rPr lang="en-US" sz="2200" dirty="0" smtClean="0"/>
              <a:t> de </a:t>
            </a:r>
            <a:r>
              <a:rPr lang="en-US" sz="2200" dirty="0" err="1" smtClean="0"/>
              <a:t>las</a:t>
            </a:r>
            <a:r>
              <a:rPr lang="en-US" sz="2200" dirty="0" smtClean="0"/>
              <a:t> </a:t>
            </a:r>
            <a:r>
              <a:rPr lang="en-US" sz="2200" dirty="0" err="1" smtClean="0"/>
              <a:t>comunidades</a:t>
            </a:r>
            <a:r>
              <a:rPr lang="en-US" sz="2200" dirty="0" smtClean="0"/>
              <a:t> en </a:t>
            </a:r>
            <a:r>
              <a:rPr lang="en-US" sz="2200" dirty="0" err="1" smtClean="0"/>
              <a:t>las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has </a:t>
            </a:r>
            <a:r>
              <a:rPr lang="en-US" sz="2200" dirty="0" err="1" smtClean="0"/>
              <a:t>vivido</a:t>
            </a:r>
            <a:r>
              <a:rPr lang="en-US" sz="2200" dirty="0" smtClean="0"/>
              <a:t> con </a:t>
            </a:r>
            <a:r>
              <a:rPr lang="en-US" sz="2200" dirty="0" err="1" smtClean="0"/>
              <a:t>tus</a:t>
            </a:r>
            <a:r>
              <a:rPr lang="en-US" sz="2200" dirty="0" smtClean="0"/>
              <a:t> </a:t>
            </a:r>
            <a:r>
              <a:rPr lang="en-US" sz="2200" dirty="0" err="1" smtClean="0"/>
              <a:t>observaciones</a:t>
            </a:r>
            <a:r>
              <a:rPr lang="en-US" sz="2200" dirty="0" smtClean="0"/>
              <a:t> de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región</a:t>
            </a:r>
            <a:r>
              <a:rPr lang="en-US" sz="2200" dirty="0" smtClean="0"/>
              <a:t> del </a:t>
            </a:r>
            <a:r>
              <a:rPr lang="en-US" sz="2200" dirty="0" err="1" smtClean="0"/>
              <a:t>mundo</a:t>
            </a:r>
            <a:r>
              <a:rPr lang="en-US" sz="2200" dirty="0" smtClean="0"/>
              <a:t> </a:t>
            </a:r>
            <a:r>
              <a:rPr lang="en-US" sz="2200" dirty="0" err="1" smtClean="0"/>
              <a:t>hispanohablante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te</a:t>
            </a:r>
            <a:r>
              <a:rPr lang="en-US" sz="2200" dirty="0" smtClean="0"/>
              <a:t> sea familiar. En </a:t>
            </a:r>
            <a:r>
              <a:rPr lang="en-US" sz="2200" dirty="0" err="1" smtClean="0"/>
              <a:t>tu</a:t>
            </a:r>
            <a:r>
              <a:rPr lang="en-US" sz="2200" dirty="0" smtClean="0"/>
              <a:t> </a:t>
            </a:r>
            <a:r>
              <a:rPr lang="en-US" sz="2200" dirty="0" err="1" smtClean="0"/>
              <a:t>presentación</a:t>
            </a:r>
            <a:r>
              <a:rPr lang="en-US" sz="2200" dirty="0" smtClean="0"/>
              <a:t>, </a:t>
            </a:r>
            <a:r>
              <a:rPr lang="en-US" sz="2200" dirty="0" err="1" smtClean="0"/>
              <a:t>debes</a:t>
            </a:r>
            <a:r>
              <a:rPr lang="en-US" sz="2200" dirty="0" smtClean="0"/>
              <a:t> </a:t>
            </a:r>
            <a:r>
              <a:rPr lang="en-US" sz="2200" dirty="0" err="1" smtClean="0"/>
              <a:t>referirte</a:t>
            </a:r>
            <a:r>
              <a:rPr lang="en-US" sz="2200" dirty="0" smtClean="0"/>
              <a:t> a lo </a:t>
            </a:r>
            <a:r>
              <a:rPr lang="en-US" sz="2200" dirty="0" err="1" smtClean="0"/>
              <a:t>que</a:t>
            </a:r>
            <a:r>
              <a:rPr lang="en-US" sz="2200" dirty="0" smtClean="0"/>
              <a:t> has </a:t>
            </a:r>
            <a:r>
              <a:rPr lang="en-US" sz="2200" dirty="0" err="1" smtClean="0"/>
              <a:t>estudiado</a:t>
            </a:r>
            <a:r>
              <a:rPr lang="en-US" sz="2200" dirty="0" smtClean="0"/>
              <a:t>, </a:t>
            </a:r>
            <a:r>
              <a:rPr lang="en-US" sz="2200" dirty="0" err="1" smtClean="0"/>
              <a:t>vivido</a:t>
            </a:r>
            <a:r>
              <a:rPr lang="en-US" sz="2200" dirty="0" smtClean="0"/>
              <a:t>, </a:t>
            </a:r>
            <a:r>
              <a:rPr lang="en-US" sz="2200" dirty="0" err="1" smtClean="0"/>
              <a:t>observado</a:t>
            </a:r>
            <a:r>
              <a:rPr lang="en-US" sz="2200" dirty="0" smtClean="0"/>
              <a:t>, etc.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6778" y="5757333"/>
            <a:ext cx="437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(¿</a:t>
            </a:r>
            <a:r>
              <a:rPr lang="en-US" i="1" dirty="0" err="1"/>
              <a:t>Cuál</a:t>
            </a:r>
            <a:r>
              <a:rPr lang="en-US" i="1" dirty="0"/>
              <a:t> </a:t>
            </a:r>
            <a:r>
              <a:rPr lang="en-US" i="1" dirty="0" err="1"/>
              <a:t>es</a:t>
            </a:r>
            <a:r>
              <a:rPr lang="en-US" i="1" dirty="0"/>
              <a:t> el </a:t>
            </a:r>
            <a:r>
              <a:rPr lang="en-US" i="1" dirty="0" err="1"/>
              <a:t>tema</a:t>
            </a:r>
            <a:r>
              <a:rPr lang="en-US" i="1" dirty="0"/>
              <a:t> curricular?)</a:t>
            </a:r>
          </a:p>
        </p:txBody>
      </p:sp>
    </p:spTree>
    <p:extLst>
      <p:ext uri="{BB962C8B-B14F-4D97-AF65-F5344CB8AC3E}">
        <p14:creationId xmlns:p14="http://schemas.microsoft.com/office/powerpoint/2010/main" val="20431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Evaluación</a:t>
            </a:r>
            <a:r>
              <a:rPr lang="en-US" dirty="0" smtClean="0"/>
              <a:t> de la </a:t>
            </a:r>
            <a:r>
              <a:rPr lang="en-US" dirty="0" err="1" smtClean="0"/>
              <a:t>sección</a:t>
            </a:r>
            <a:r>
              <a:rPr lang="en-US" dirty="0" smtClean="0"/>
              <a:t> de </a:t>
            </a:r>
            <a:r>
              <a:rPr lang="en-US" dirty="0" err="1" smtClean="0"/>
              <a:t>respuesta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12" y="143739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usan</a:t>
            </a:r>
            <a:r>
              <a:rPr lang="en-US" dirty="0" smtClean="0"/>
              <a:t> </a:t>
            </a:r>
            <a:r>
              <a:rPr lang="en-US" dirty="0" err="1" smtClean="0"/>
              <a:t>unas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pautas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se </a:t>
            </a:r>
            <a:r>
              <a:rPr lang="en-US" dirty="0" err="1" smtClean="0"/>
              <a:t>asigna</a:t>
            </a:r>
            <a:r>
              <a:rPr lang="en-US" dirty="0" smtClean="0"/>
              <a:t> un </a:t>
            </a:r>
            <a:r>
              <a:rPr lang="en-US" dirty="0" err="1" smtClean="0"/>
              <a:t>número</a:t>
            </a:r>
            <a:r>
              <a:rPr lang="en-US" dirty="0" smtClean="0"/>
              <a:t>, de 1 a 5, a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trabajo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19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r>
              <a:rPr lang="en-US" dirty="0" smtClean="0"/>
              <a:t> del </a:t>
            </a:r>
            <a:r>
              <a:rPr lang="en-US" dirty="0" err="1" smtClean="0"/>
              <a:t>examen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organizadas</a:t>
            </a:r>
            <a:r>
              <a:rPr lang="en-US" dirty="0" smtClean="0"/>
              <a:t> </a:t>
            </a:r>
            <a:r>
              <a:rPr lang="en-US" dirty="0" err="1" smtClean="0"/>
              <a:t>alrededor</a:t>
            </a:r>
            <a:r>
              <a:rPr lang="en-US" dirty="0" smtClean="0"/>
              <a:t> de 6 </a:t>
            </a:r>
            <a:r>
              <a:rPr lang="en-US" dirty="0" err="1" smtClean="0"/>
              <a:t>temas</a:t>
            </a:r>
            <a:r>
              <a:rPr lang="en-US" dirty="0" smtClean="0"/>
              <a:t>:</a:t>
            </a:r>
          </a:p>
          <a:p>
            <a:pPr lvl="1">
              <a:buFont typeface="Wingdings" charset="2"/>
              <a:buChar char="Ø"/>
            </a:pPr>
            <a:r>
              <a:rPr lang="es-ES_tradnl" b="1" dirty="0"/>
              <a:t>Las identidades personales y públicas</a:t>
            </a:r>
            <a:endParaRPr lang="en-US" b="1" dirty="0"/>
          </a:p>
          <a:p>
            <a:pPr lvl="1">
              <a:buFont typeface="Wingdings" charset="2"/>
              <a:buChar char="Ø"/>
            </a:pPr>
            <a:r>
              <a:rPr lang="es-ES_tradnl" b="1" dirty="0"/>
              <a:t>La vida contemporánea</a:t>
            </a:r>
            <a:endParaRPr lang="en-US" b="1" dirty="0"/>
          </a:p>
          <a:p>
            <a:pPr lvl="1">
              <a:buFont typeface="Wingdings" charset="2"/>
              <a:buChar char="Ø"/>
            </a:pPr>
            <a:r>
              <a:rPr lang="es-ES_tradnl" b="1" dirty="0"/>
              <a:t>Las familias y comunidades</a:t>
            </a:r>
            <a:endParaRPr lang="en-US" b="1" dirty="0"/>
          </a:p>
          <a:p>
            <a:pPr lvl="1">
              <a:buFont typeface="Wingdings" charset="2"/>
              <a:buChar char="Ø"/>
            </a:pPr>
            <a:r>
              <a:rPr lang="es-ES_tradnl" b="1" dirty="0"/>
              <a:t>La belleza y la estética</a:t>
            </a:r>
            <a:endParaRPr lang="en-US" b="1" dirty="0"/>
          </a:p>
          <a:p>
            <a:pPr lvl="1">
              <a:buFont typeface="Wingdings" charset="2"/>
              <a:buChar char="Ø"/>
            </a:pPr>
            <a:r>
              <a:rPr lang="es-ES_tradnl" b="1" dirty="0"/>
              <a:t>La ciencia y la tecnología</a:t>
            </a:r>
            <a:endParaRPr lang="en-US" b="1" dirty="0"/>
          </a:p>
          <a:p>
            <a:pPr lvl="1">
              <a:buFont typeface="Wingdings" charset="2"/>
              <a:buChar char="Ø"/>
            </a:pPr>
            <a:r>
              <a:rPr lang="es-ES_tradnl" b="1" dirty="0"/>
              <a:t>Los desafíos mundiales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Preguntas</a:t>
            </a:r>
            <a:r>
              <a:rPr lang="en-US" dirty="0" smtClean="0"/>
              <a:t> </a:t>
            </a:r>
            <a:r>
              <a:rPr lang="en-US" dirty="0" err="1" smtClean="0"/>
              <a:t>fundamentales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171"/>
            <a:ext cx="8229600" cy="4525963"/>
          </a:xfrm>
        </p:spPr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hay </a:t>
            </a:r>
            <a:r>
              <a:rPr lang="en-US" dirty="0" err="1" smtClean="0"/>
              <a:t>unas</a:t>
            </a:r>
            <a:r>
              <a:rPr lang="en-US" dirty="0" smtClean="0"/>
              <a:t> </a:t>
            </a:r>
            <a:r>
              <a:rPr lang="en-US" b="1" i="1" dirty="0" err="1" smtClean="0"/>
              <a:t>preguntas</a:t>
            </a:r>
            <a:r>
              <a:rPr lang="en-US" b="1" i="1" dirty="0" smtClean="0"/>
              <a:t> </a:t>
            </a:r>
            <a:r>
              <a:rPr lang="en-US" b="1" i="1" dirty="0" err="1" smtClean="0"/>
              <a:t>fundamentales</a:t>
            </a:r>
            <a:r>
              <a:rPr lang="en-US" dirty="0" smtClean="0"/>
              <a:t>. Las </a:t>
            </a:r>
            <a:r>
              <a:rPr lang="en-US" dirty="0" err="1" smtClean="0"/>
              <a:t>actividades</a:t>
            </a:r>
            <a:r>
              <a:rPr lang="en-US" dirty="0" smtClean="0"/>
              <a:t> del </a:t>
            </a:r>
            <a:r>
              <a:rPr lang="en-US" dirty="0" err="1" smtClean="0"/>
              <a:t>examen</a:t>
            </a:r>
            <a:r>
              <a:rPr lang="en-US" dirty="0" smtClean="0"/>
              <a:t> </a:t>
            </a:r>
            <a:r>
              <a:rPr lang="en-US" dirty="0" err="1" smtClean="0"/>
              <a:t>reflejan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manera</a:t>
            </a:r>
            <a:r>
              <a:rPr lang="en-US" dirty="0" smtClean="0"/>
              <a:t> u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capacidad</a:t>
            </a:r>
            <a:r>
              <a:rPr lang="en-US" dirty="0" smtClean="0"/>
              <a:t> de  responder con </a:t>
            </a:r>
            <a:r>
              <a:rPr lang="en-US" dirty="0" err="1" smtClean="0"/>
              <a:t>profundidad</a:t>
            </a:r>
            <a:r>
              <a:rPr lang="en-US" dirty="0" smtClean="0"/>
              <a:t> y </a:t>
            </a:r>
            <a:r>
              <a:rPr lang="en-US" dirty="0" err="1" smtClean="0"/>
              <a:t>conocimiento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529" y="3654778"/>
            <a:ext cx="2158684" cy="2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examen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546402"/>
              </p:ext>
            </p:extLst>
          </p:nvPr>
        </p:nvGraphicFramePr>
        <p:xfrm>
          <a:off x="0" y="1663700"/>
          <a:ext cx="9007475" cy="351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3" imgW="9285355" imgH="3619782" progId="Word.Document.12">
                  <p:embed/>
                </p:oleObj>
              </mc:Choice>
              <mc:Fallback>
                <p:oleObj name="Document" r:id="rId3" imgW="9285355" imgH="36197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63700"/>
                        <a:ext cx="9007475" cy="351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6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Sección</a:t>
            </a:r>
            <a:r>
              <a:rPr lang="en-US" dirty="0" smtClean="0"/>
              <a:t> I: </a:t>
            </a:r>
            <a:r>
              <a:rPr lang="en-US" dirty="0" err="1" smtClean="0"/>
              <a:t>Opción</a:t>
            </a:r>
            <a:r>
              <a:rPr lang="en-US" dirty="0" smtClean="0"/>
              <a:t> </a:t>
            </a:r>
            <a:r>
              <a:rPr lang="en-US" dirty="0" err="1" smtClean="0"/>
              <a:t>múltiple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Preguntas</a:t>
            </a:r>
            <a:r>
              <a:rPr lang="en-US" dirty="0" smtClean="0"/>
              <a:t> de </a:t>
            </a:r>
            <a:r>
              <a:rPr lang="en-US" dirty="0" err="1" smtClean="0"/>
              <a:t>comprensión</a:t>
            </a:r>
            <a:r>
              <a:rPr lang="en-US" dirty="0" smtClean="0"/>
              <a:t> de </a:t>
            </a:r>
            <a:r>
              <a:rPr lang="en-US" dirty="0" err="1"/>
              <a:t>t</a:t>
            </a:r>
            <a:r>
              <a:rPr lang="en-US" dirty="0" err="1" smtClean="0"/>
              <a:t>res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textos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Leer un </a:t>
            </a:r>
            <a:r>
              <a:rPr lang="en-US" dirty="0" err="1" smtClean="0"/>
              <a:t>texto</a:t>
            </a:r>
            <a:r>
              <a:rPr lang="en-US" dirty="0" smtClean="0"/>
              <a:t> y </a:t>
            </a:r>
            <a:r>
              <a:rPr lang="en-US" dirty="0" err="1" smtClean="0"/>
              <a:t>contestar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Leer un </a:t>
            </a:r>
            <a:r>
              <a:rPr lang="en-US" dirty="0" err="1" smtClean="0"/>
              <a:t>texto</a:t>
            </a:r>
            <a:r>
              <a:rPr lang="en-US" dirty="0" smtClean="0"/>
              <a:t>, </a:t>
            </a:r>
            <a:r>
              <a:rPr lang="en-US" dirty="0" err="1" smtClean="0"/>
              <a:t>escuchar</a:t>
            </a:r>
            <a:r>
              <a:rPr lang="en-US" dirty="0" smtClean="0"/>
              <a:t> un audio del </a:t>
            </a:r>
            <a:r>
              <a:rPr lang="en-US" dirty="0" err="1" smtClean="0"/>
              <a:t>mismo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(2 </a:t>
            </a:r>
            <a:r>
              <a:rPr lang="en-US" dirty="0" err="1" smtClean="0"/>
              <a:t>fuentes</a:t>
            </a:r>
            <a:r>
              <a:rPr lang="en-US" dirty="0" smtClean="0"/>
              <a:t>) y </a:t>
            </a:r>
            <a:r>
              <a:rPr lang="en-US" dirty="0" err="1" smtClean="0"/>
              <a:t>contestar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Oír</a:t>
            </a:r>
            <a:r>
              <a:rPr lang="en-US" dirty="0" smtClean="0"/>
              <a:t> un audio y </a:t>
            </a:r>
            <a:r>
              <a:rPr lang="en-US" dirty="0" err="1" smtClean="0"/>
              <a:t>contestar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Evaluación</a:t>
            </a:r>
            <a:r>
              <a:rPr lang="en-US" dirty="0" smtClean="0"/>
              <a:t> de la </a:t>
            </a:r>
            <a:r>
              <a:rPr lang="en-US" dirty="0" err="1" smtClean="0"/>
              <a:t>Sección</a:t>
            </a:r>
            <a:r>
              <a:rPr lang="en-US" dirty="0" smtClean="0"/>
              <a:t> I: </a:t>
            </a:r>
            <a:r>
              <a:rPr lang="en-US" dirty="0" err="1" smtClean="0"/>
              <a:t>Opción</a:t>
            </a:r>
            <a:r>
              <a:rPr lang="en-US" dirty="0" smtClean="0"/>
              <a:t> </a:t>
            </a:r>
            <a:r>
              <a:rPr lang="en-US" dirty="0" err="1" smtClean="0"/>
              <a:t>múltiple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cuentan</a:t>
            </a:r>
            <a:r>
              <a:rPr lang="en-US" dirty="0" smtClean="0"/>
              <a:t> solo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respuestas</a:t>
            </a:r>
            <a:r>
              <a:rPr lang="en-US" dirty="0" smtClean="0"/>
              <a:t> </a:t>
            </a:r>
            <a:r>
              <a:rPr lang="en-US" dirty="0" err="1" smtClean="0"/>
              <a:t>correctas</a:t>
            </a:r>
            <a:r>
              <a:rPr lang="en-US" dirty="0" smtClean="0"/>
              <a:t>. Las </a:t>
            </a:r>
            <a:r>
              <a:rPr lang="en-US" dirty="0" err="1" smtClean="0"/>
              <a:t>respuestas</a:t>
            </a:r>
            <a:r>
              <a:rPr lang="en-US" dirty="0" smtClean="0"/>
              <a:t> </a:t>
            </a:r>
            <a:r>
              <a:rPr lang="en-US" dirty="0" err="1" smtClean="0"/>
              <a:t>incorrectas</a:t>
            </a:r>
            <a:r>
              <a:rPr lang="en-US" dirty="0" smtClean="0"/>
              <a:t> no </a:t>
            </a:r>
            <a:r>
              <a:rPr lang="en-US" dirty="0" err="1" smtClean="0"/>
              <a:t>restan</a:t>
            </a:r>
            <a:r>
              <a:rPr lang="en-US" dirty="0" smtClean="0"/>
              <a:t> </a:t>
            </a:r>
            <a:r>
              <a:rPr lang="en-US" dirty="0" err="1" smtClean="0"/>
              <a:t>puntos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778" y="3422650"/>
            <a:ext cx="48260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Sección</a:t>
            </a:r>
            <a:r>
              <a:rPr lang="en-US" dirty="0" smtClean="0"/>
              <a:t> II: </a:t>
            </a:r>
            <a:r>
              <a:rPr lang="en-US" dirty="0" err="1" smtClean="0"/>
              <a:t>Respuesta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Repuesta</a:t>
            </a:r>
            <a:r>
              <a:rPr lang="en-US" dirty="0" smtClean="0"/>
              <a:t> a un </a:t>
            </a:r>
            <a:r>
              <a:rPr lang="en-US" dirty="0" err="1" smtClean="0"/>
              <a:t>correo</a:t>
            </a:r>
            <a:r>
              <a:rPr lang="en-US" dirty="0" smtClean="0"/>
              <a:t> </a:t>
            </a:r>
            <a:r>
              <a:rPr lang="en-US" dirty="0" err="1" smtClean="0"/>
              <a:t>electrónico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Conversación</a:t>
            </a:r>
            <a:r>
              <a:rPr lang="en-US" dirty="0" smtClean="0"/>
              <a:t> </a:t>
            </a:r>
            <a:r>
              <a:rPr lang="en-US" dirty="0" err="1" smtClean="0"/>
              <a:t>simulada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Ensayo</a:t>
            </a:r>
            <a:r>
              <a:rPr lang="en-US" dirty="0" smtClean="0"/>
              <a:t> </a:t>
            </a:r>
            <a:r>
              <a:rPr lang="en-US" dirty="0" err="1" smtClean="0"/>
              <a:t>persuasivo</a:t>
            </a:r>
            <a:r>
              <a:rPr lang="en-US" dirty="0" smtClean="0"/>
              <a:t> (</a:t>
            </a:r>
            <a:r>
              <a:rPr lang="en-US" dirty="0" err="1" smtClean="0"/>
              <a:t>argumentativo</a:t>
            </a:r>
            <a:r>
              <a:rPr lang="en-US" dirty="0" smtClean="0"/>
              <a:t>) </a:t>
            </a:r>
            <a:r>
              <a:rPr lang="en-US" dirty="0" err="1" smtClean="0"/>
              <a:t>citando</a:t>
            </a:r>
            <a:r>
              <a:rPr lang="en-US" dirty="0" smtClean="0"/>
              <a:t> </a:t>
            </a:r>
            <a:r>
              <a:rPr lang="en-US" dirty="0" err="1" smtClean="0"/>
              <a:t>fuentes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Presentación</a:t>
            </a:r>
            <a:r>
              <a:rPr lang="en-US" dirty="0" smtClean="0"/>
              <a:t> formal oral (</a:t>
            </a:r>
            <a:r>
              <a:rPr lang="en-US" dirty="0" err="1" smtClean="0"/>
              <a:t>comparación</a:t>
            </a:r>
            <a:r>
              <a:rPr lang="en-US" dirty="0" smtClean="0"/>
              <a:t> cultural)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Ensayo</a:t>
            </a:r>
            <a:r>
              <a:rPr lang="en-US" dirty="0" smtClean="0"/>
              <a:t> </a:t>
            </a:r>
            <a:r>
              <a:rPr lang="en-US" dirty="0" err="1" smtClean="0"/>
              <a:t>persuasivo</a:t>
            </a:r>
            <a:r>
              <a:rPr lang="en-US" dirty="0" smtClean="0"/>
              <a:t> (</a:t>
            </a:r>
            <a:r>
              <a:rPr lang="en-US" dirty="0" err="1" smtClean="0"/>
              <a:t>argumentativo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Escribir</a:t>
            </a:r>
            <a:r>
              <a:rPr lang="en-US" dirty="0" smtClean="0"/>
              <a:t> un </a:t>
            </a:r>
            <a:r>
              <a:rPr lang="en-US" dirty="0" err="1" smtClean="0"/>
              <a:t>ensayo</a:t>
            </a:r>
            <a:r>
              <a:rPr lang="en-US" dirty="0" smtClean="0"/>
              <a:t> multi-</a:t>
            </a:r>
            <a:r>
              <a:rPr lang="en-US" dirty="0" err="1" smtClean="0"/>
              <a:t>párrafo</a:t>
            </a:r>
            <a:r>
              <a:rPr lang="en-US" dirty="0" smtClean="0"/>
              <a:t> de un </a:t>
            </a:r>
            <a:r>
              <a:rPr lang="en-US" dirty="0" err="1" smtClean="0"/>
              <a:t>mínimo</a:t>
            </a:r>
            <a:r>
              <a:rPr lang="en-US" dirty="0" smtClean="0"/>
              <a:t> de 200 </a:t>
            </a:r>
            <a:r>
              <a:rPr lang="en-US" dirty="0" err="1" smtClean="0"/>
              <a:t>palabras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Responder 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pregunta</a:t>
            </a:r>
            <a:r>
              <a:rPr lang="en-US" dirty="0" smtClean="0"/>
              <a:t> </a:t>
            </a:r>
            <a:r>
              <a:rPr lang="en-US" dirty="0" err="1" smtClean="0"/>
              <a:t>dando</a:t>
            </a:r>
            <a:r>
              <a:rPr lang="en-US" dirty="0" smtClean="0"/>
              <a:t> un </a:t>
            </a:r>
            <a:r>
              <a:rPr lang="en-US" dirty="0" err="1" smtClean="0"/>
              <a:t>punto</a:t>
            </a:r>
            <a:r>
              <a:rPr lang="en-US" dirty="0" smtClean="0"/>
              <a:t> de vista.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respuesta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tesis</a:t>
            </a:r>
            <a:r>
              <a:rPr lang="en-US" dirty="0" smtClean="0"/>
              <a:t>.</a:t>
            </a:r>
          </a:p>
          <a:p>
            <a:r>
              <a:rPr lang="en-US" dirty="0" err="1"/>
              <a:t>I</a:t>
            </a:r>
            <a:r>
              <a:rPr lang="en-US" dirty="0" err="1" smtClean="0"/>
              <a:t>ntegrar</a:t>
            </a:r>
            <a:r>
              <a:rPr lang="en-US" dirty="0" smtClean="0"/>
              <a:t> 3 </a:t>
            </a:r>
            <a:r>
              <a:rPr lang="en-US" dirty="0" err="1" smtClean="0"/>
              <a:t>fuentes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consisten</a:t>
            </a:r>
            <a:r>
              <a:rPr lang="en-US" dirty="0" smtClean="0"/>
              <a:t> en dos </a:t>
            </a:r>
            <a:r>
              <a:rPr lang="en-US" dirty="0" err="1" smtClean="0"/>
              <a:t>textos</a:t>
            </a:r>
            <a:r>
              <a:rPr lang="en-US" dirty="0" smtClean="0"/>
              <a:t> y un audio.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resentar</a:t>
            </a:r>
            <a:r>
              <a:rPr lang="en-US" dirty="0" smtClean="0"/>
              <a:t> </a:t>
            </a:r>
            <a:r>
              <a:rPr lang="en-US" dirty="0" err="1" smtClean="0"/>
              <a:t>argumentos</a:t>
            </a:r>
            <a:r>
              <a:rPr lang="en-US" dirty="0" smtClean="0"/>
              <a:t> en pro y en contra de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tesis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Seguir</a:t>
            </a:r>
            <a:r>
              <a:rPr lang="en-US" dirty="0" smtClean="0"/>
              <a:t> el </a:t>
            </a:r>
            <a:r>
              <a:rPr lang="en-US" dirty="0" err="1" smtClean="0"/>
              <a:t>formato</a:t>
            </a:r>
            <a:r>
              <a:rPr lang="en-US" dirty="0" smtClean="0"/>
              <a:t> </a:t>
            </a:r>
            <a:r>
              <a:rPr lang="en-US" dirty="0" err="1" smtClean="0"/>
              <a:t>estándar</a:t>
            </a:r>
            <a:r>
              <a:rPr lang="en-US" dirty="0" smtClean="0"/>
              <a:t> de un </a:t>
            </a:r>
            <a:r>
              <a:rPr lang="en-US" dirty="0" err="1" smtClean="0"/>
              <a:t>ensayo</a:t>
            </a:r>
            <a:r>
              <a:rPr lang="en-US" dirty="0" smtClean="0"/>
              <a:t>: </a:t>
            </a:r>
            <a:r>
              <a:rPr lang="en-US" dirty="0" err="1" smtClean="0"/>
              <a:t>introducción</a:t>
            </a:r>
            <a:r>
              <a:rPr lang="en-US" dirty="0" smtClean="0"/>
              <a:t>, </a:t>
            </a:r>
            <a:r>
              <a:rPr lang="en-US" dirty="0" err="1" smtClean="0"/>
              <a:t>párrafos</a:t>
            </a:r>
            <a:r>
              <a:rPr lang="en-US" dirty="0" smtClean="0"/>
              <a:t> </a:t>
            </a:r>
            <a:r>
              <a:rPr lang="en-US" dirty="0" err="1" smtClean="0"/>
              <a:t>centrales</a:t>
            </a:r>
            <a:r>
              <a:rPr lang="en-US" dirty="0" smtClean="0"/>
              <a:t> y </a:t>
            </a:r>
            <a:r>
              <a:rPr lang="en-US" dirty="0" err="1" smtClean="0"/>
              <a:t>conclusión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de </a:t>
            </a:r>
            <a:r>
              <a:rPr lang="en-US" dirty="0" err="1" smtClean="0"/>
              <a:t>ensayo</a:t>
            </a:r>
            <a:r>
              <a:rPr lang="en-US" dirty="0" smtClean="0"/>
              <a:t> </a:t>
            </a:r>
            <a:r>
              <a:rPr lang="en-US" dirty="0" err="1" smtClean="0"/>
              <a:t>persuasivo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Pregunta</a:t>
            </a:r>
            <a:r>
              <a:rPr lang="en-US" i="1" dirty="0" smtClean="0"/>
              <a:t>: ¿</a:t>
            </a:r>
            <a:r>
              <a:rPr lang="en-US" i="1" dirty="0" err="1" smtClean="0"/>
              <a:t>Es</a:t>
            </a:r>
            <a:r>
              <a:rPr lang="en-US" i="1" dirty="0" smtClean="0"/>
              <a:t> la </a:t>
            </a:r>
            <a:r>
              <a:rPr lang="en-US" i="1" dirty="0" err="1" smtClean="0"/>
              <a:t>cirugía</a:t>
            </a:r>
            <a:r>
              <a:rPr lang="en-US" i="1" dirty="0" smtClean="0"/>
              <a:t> </a:t>
            </a:r>
            <a:r>
              <a:rPr lang="en-US" i="1" dirty="0" err="1" smtClean="0"/>
              <a:t>plástica</a:t>
            </a:r>
            <a:r>
              <a:rPr lang="en-US" i="1" dirty="0" smtClean="0"/>
              <a:t> </a:t>
            </a:r>
            <a:r>
              <a:rPr lang="en-US" i="1" dirty="0" err="1" smtClean="0"/>
              <a:t>una</a:t>
            </a:r>
            <a:r>
              <a:rPr lang="en-US" i="1" dirty="0" smtClean="0"/>
              <a:t> </a:t>
            </a:r>
            <a:r>
              <a:rPr lang="en-US" i="1" dirty="0" err="1" smtClean="0"/>
              <a:t>solución</a:t>
            </a:r>
            <a:r>
              <a:rPr lang="en-US" i="1" dirty="0" smtClean="0"/>
              <a:t> </a:t>
            </a:r>
            <a:r>
              <a:rPr lang="en-US" i="1" dirty="0" err="1" smtClean="0"/>
              <a:t>para</a:t>
            </a:r>
            <a:r>
              <a:rPr lang="en-US" i="1" dirty="0" smtClean="0"/>
              <a:t> el </a:t>
            </a:r>
            <a:r>
              <a:rPr lang="en-US" i="1" dirty="0" err="1" smtClean="0"/>
              <a:t>problema</a:t>
            </a:r>
            <a:r>
              <a:rPr lang="en-US" i="1" dirty="0" smtClean="0"/>
              <a:t> de la </a:t>
            </a:r>
            <a:r>
              <a:rPr lang="en-US" i="1" dirty="0" err="1" smtClean="0"/>
              <a:t>baja</a:t>
            </a:r>
            <a:r>
              <a:rPr lang="en-US" i="1" dirty="0" smtClean="0"/>
              <a:t> </a:t>
            </a:r>
            <a:r>
              <a:rPr lang="en-US" i="1" dirty="0" err="1" smtClean="0"/>
              <a:t>autoestima</a:t>
            </a:r>
            <a:r>
              <a:rPr lang="en-US" i="1" dirty="0" smtClean="0"/>
              <a:t>?</a:t>
            </a:r>
          </a:p>
          <a:p>
            <a:pPr lvl="1"/>
            <a:r>
              <a:rPr lang="en-US" dirty="0" err="1" smtClean="0"/>
              <a:t>Fuente</a:t>
            </a:r>
            <a:r>
              <a:rPr lang="en-US" dirty="0" smtClean="0"/>
              <a:t> 1: Internet </a:t>
            </a:r>
            <a:r>
              <a:rPr lang="en-US" dirty="0" err="1" smtClean="0"/>
              <a:t>multiplica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cirugías</a:t>
            </a:r>
            <a:r>
              <a:rPr lang="en-US" dirty="0" smtClean="0"/>
              <a:t> de </a:t>
            </a:r>
            <a:r>
              <a:rPr lang="en-US" dirty="0" err="1" smtClean="0"/>
              <a:t>mentón</a:t>
            </a:r>
            <a:r>
              <a:rPr lang="en-US" dirty="0" smtClean="0"/>
              <a:t> en los </a:t>
            </a: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Unidos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Fuente</a:t>
            </a:r>
            <a:r>
              <a:rPr lang="en-US" dirty="0" smtClean="0"/>
              <a:t> 2: </a:t>
            </a:r>
            <a:r>
              <a:rPr lang="en-US" dirty="0" err="1" smtClean="0"/>
              <a:t>Tabla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</a:t>
            </a:r>
            <a:r>
              <a:rPr lang="en-US" dirty="0" err="1" smtClean="0"/>
              <a:t>cirugía</a:t>
            </a:r>
            <a:r>
              <a:rPr lang="en-US" dirty="0" smtClean="0"/>
              <a:t> </a:t>
            </a:r>
            <a:r>
              <a:rPr lang="en-US" dirty="0" err="1" smtClean="0"/>
              <a:t>plástica</a:t>
            </a:r>
            <a:r>
              <a:rPr lang="en-US" dirty="0" smtClean="0"/>
              <a:t> a </a:t>
            </a:r>
            <a:r>
              <a:rPr lang="en-US" dirty="0" err="1" smtClean="0"/>
              <a:t>nivel</a:t>
            </a:r>
            <a:r>
              <a:rPr lang="en-US" dirty="0" smtClean="0"/>
              <a:t> </a:t>
            </a:r>
            <a:r>
              <a:rPr lang="en-US" dirty="0" err="1" smtClean="0"/>
              <a:t>mundial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Fuente</a:t>
            </a:r>
            <a:r>
              <a:rPr lang="en-US" dirty="0" smtClean="0"/>
              <a:t> 3 (audio): La </a:t>
            </a:r>
            <a:r>
              <a:rPr lang="en-US" dirty="0" err="1" smtClean="0"/>
              <a:t>cirugía</a:t>
            </a:r>
            <a:r>
              <a:rPr lang="en-US" dirty="0" smtClean="0"/>
              <a:t> </a:t>
            </a:r>
            <a:r>
              <a:rPr lang="en-US" dirty="0" err="1" smtClean="0"/>
              <a:t>estética</a:t>
            </a:r>
            <a:r>
              <a:rPr lang="en-US" dirty="0" smtClean="0"/>
              <a:t> entre los </a:t>
            </a:r>
            <a:r>
              <a:rPr lang="en-US" dirty="0" err="1" smtClean="0"/>
              <a:t>jovenes</a:t>
            </a:r>
            <a:r>
              <a:rPr lang="en-US" dirty="0" smtClean="0"/>
              <a:t> </a:t>
            </a:r>
            <a:r>
              <a:rPr lang="en-US" dirty="0" err="1" smtClean="0"/>
              <a:t>españoles</a:t>
            </a:r>
            <a:r>
              <a:rPr lang="en-US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457200" y="6128104"/>
            <a:ext cx="477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(¿</a:t>
            </a:r>
            <a:r>
              <a:rPr lang="en-US" i="1" dirty="0" err="1"/>
              <a:t>Cuál</a:t>
            </a:r>
            <a:r>
              <a:rPr lang="en-US" i="1" dirty="0"/>
              <a:t> </a:t>
            </a:r>
            <a:r>
              <a:rPr lang="en-US" i="1" dirty="0" err="1"/>
              <a:t>es</a:t>
            </a:r>
            <a:r>
              <a:rPr lang="en-US" i="1" dirty="0"/>
              <a:t> el </a:t>
            </a:r>
            <a:r>
              <a:rPr lang="en-US" i="1" dirty="0" err="1"/>
              <a:t>tema</a:t>
            </a:r>
            <a:r>
              <a:rPr lang="en-US" i="1" dirty="0"/>
              <a:t> curricular</a:t>
            </a:r>
            <a:r>
              <a:rPr lang="en-US" i="1" dirty="0" smtClean="0"/>
              <a:t>?)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111" y="5154849"/>
            <a:ext cx="1560689" cy="148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432</Words>
  <Application>Microsoft Office PowerPoint</Application>
  <PresentationFormat>On-screen Show (4:3)</PresentationFormat>
  <Paragraphs>50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Document</vt:lpstr>
      <vt:lpstr> El examen de AP Español,  Lengua y Cultura</vt:lpstr>
      <vt:lpstr>Temas</vt:lpstr>
      <vt:lpstr>Preguntas fundamentales</vt:lpstr>
      <vt:lpstr>El examen</vt:lpstr>
      <vt:lpstr> Sección I: Opción múltiple</vt:lpstr>
      <vt:lpstr>Evaluación de la Sección I: Opción múltiple</vt:lpstr>
      <vt:lpstr>Sección II: Respuesta libre</vt:lpstr>
      <vt:lpstr>Ensayo persuasivo (argumentativo)</vt:lpstr>
      <vt:lpstr>Ejemplo de ensayo persuasivo</vt:lpstr>
      <vt:lpstr>La presentación oral formal</vt:lpstr>
      <vt:lpstr>Ejemplo de la presentación oral formal</vt:lpstr>
      <vt:lpstr>Evaluación de la sección de respuesta libre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nuevo examen de AP</dc:title>
  <dc:creator>Suzann Baldwin</dc:creator>
  <cp:lastModifiedBy>Bergeron, Maria</cp:lastModifiedBy>
  <cp:revision>24</cp:revision>
  <cp:lastPrinted>2013-08-12T21:32:12Z</cp:lastPrinted>
  <dcterms:created xsi:type="dcterms:W3CDTF">2013-08-12T18:07:08Z</dcterms:created>
  <dcterms:modified xsi:type="dcterms:W3CDTF">2013-09-04T12:32:31Z</dcterms:modified>
</cp:coreProperties>
</file>