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5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2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9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1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4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62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9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20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4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1D8B5-67F8-4F5B-B426-784EC4405926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D0891-B4F3-4350-B90C-9E54C0B32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8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SUSTANTIVOS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ARTICULOS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APG - PASO 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5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WHEN </a:t>
            </a:r>
            <a:r>
              <a:rPr lang="en-US" b="1" u="sng" dirty="0" smtClean="0">
                <a:solidFill>
                  <a:srgbClr val="FF0000"/>
                </a:solidFill>
              </a:rPr>
              <a:t>NOT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TO USE THE DEFINITE ARTICLE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Before: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cierto</a:t>
            </a:r>
            <a:r>
              <a:rPr lang="en-US" b="1" dirty="0" smtClean="0">
                <a:solidFill>
                  <a:srgbClr val="0070C0"/>
                </a:solidFill>
              </a:rPr>
              <a:t>,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OTRO,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cien</a:t>
            </a:r>
            <a:r>
              <a:rPr lang="en-US" b="1" dirty="0" smtClean="0">
                <a:solidFill>
                  <a:srgbClr val="0070C0"/>
                </a:solidFill>
              </a:rPr>
              <a:t>, mil, </a:t>
            </a:r>
            <a:r>
              <a:rPr lang="en-US" b="1" dirty="0" err="1" smtClean="0">
                <a:solidFill>
                  <a:srgbClr val="0070C0"/>
                </a:solidFill>
              </a:rPr>
              <a:t>medio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tal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82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SUSTANTIVOS MASCULINOS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ALWAYS</a:t>
            </a:r>
            <a:r>
              <a:rPr lang="en-US" dirty="0" smtClean="0"/>
              <a:t> Masculine!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lakes</a:t>
            </a:r>
            <a:r>
              <a:rPr lang="en-US" b="1" dirty="0" smtClean="0">
                <a:solidFill>
                  <a:srgbClr val="00B0F0"/>
                </a:solidFill>
              </a:rPr>
              <a:t>, mountains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B050"/>
                </a:solidFill>
              </a:rPr>
              <a:t>rivers and seas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months </a:t>
            </a:r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00B050"/>
                </a:solidFill>
              </a:rPr>
              <a:t>days of the week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numbers,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colors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00B0F0"/>
                </a:solidFill>
              </a:rPr>
              <a:t>trees</a:t>
            </a:r>
          </a:p>
          <a:p>
            <a:pPr marL="0" indent="0">
              <a:buNone/>
            </a:pPr>
            <a:r>
              <a:rPr lang="en-US" b="1" dirty="0" smtClean="0"/>
              <a:t>ALSO..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aje</a:t>
            </a:r>
            <a:r>
              <a:rPr lang="en-US" b="1" dirty="0" err="1">
                <a:solidFill>
                  <a:srgbClr val="7030A0"/>
                </a:solidFill>
              </a:rPr>
              <a:t>-</a:t>
            </a:r>
            <a:r>
              <a:rPr lang="en-US" b="1" dirty="0" err="1" smtClean="0">
                <a:solidFill>
                  <a:srgbClr val="7030A0"/>
                </a:solidFill>
              </a:rPr>
              <a:t>equipaje</a:t>
            </a:r>
            <a:r>
              <a:rPr lang="en-US" b="1" dirty="0">
                <a:solidFill>
                  <a:srgbClr val="7030A0"/>
                </a:solidFill>
              </a:rPr>
              <a:t>;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70C0"/>
                </a:solidFill>
              </a:rPr>
              <a:t>or-</a:t>
            </a:r>
            <a:r>
              <a:rPr lang="en-US" b="1" dirty="0" err="1" smtClean="0">
                <a:solidFill>
                  <a:srgbClr val="0070C0"/>
                </a:solidFill>
              </a:rPr>
              <a:t>amor</a:t>
            </a:r>
            <a:r>
              <a:rPr lang="en-US" b="1" dirty="0" smtClean="0"/>
              <a:t>;    </a:t>
            </a:r>
            <a:r>
              <a:rPr lang="en-US" b="1" dirty="0" err="1" smtClean="0">
                <a:solidFill>
                  <a:srgbClr val="FF0000"/>
                </a:solidFill>
              </a:rPr>
              <a:t>án-refrán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ambre-hambre</a:t>
            </a:r>
            <a:endParaRPr lang="en-US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6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SUSTANTIVOS MASCULINOS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Don’t forget…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Compound nouns </a:t>
            </a:r>
          </a:p>
          <a:p>
            <a:pPr marL="0" indent="0">
              <a:buNone/>
            </a:pPr>
            <a:r>
              <a:rPr lang="en-US" b="1" dirty="0" smtClean="0"/>
              <a:t>el </a:t>
            </a:r>
            <a:r>
              <a:rPr lang="en-US" b="1" dirty="0" err="1" smtClean="0"/>
              <a:t>paraguas</a:t>
            </a:r>
            <a:r>
              <a:rPr lang="en-US" b="1" dirty="0" smtClean="0"/>
              <a:t>, el </a:t>
            </a:r>
            <a:r>
              <a:rPr lang="en-US" b="1" dirty="0" err="1" smtClean="0"/>
              <a:t>rascacielos</a:t>
            </a:r>
            <a:r>
              <a:rPr lang="en-US" b="1" dirty="0" smtClean="0"/>
              <a:t>, el </a:t>
            </a:r>
            <a:r>
              <a:rPr lang="en-US" b="1" dirty="0" err="1" smtClean="0"/>
              <a:t>abrelatas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AND VERY IMPORTANT!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Words than end in MA</a:t>
            </a:r>
            <a:r>
              <a:rPr lang="en-US" b="1" dirty="0" smtClean="0"/>
              <a:t>: el </a:t>
            </a:r>
            <a:r>
              <a:rPr lang="en-US" b="1" dirty="0" err="1" smtClean="0"/>
              <a:t>poe</a:t>
            </a:r>
            <a:r>
              <a:rPr lang="en-US" b="1" u="sng" dirty="0" err="1" smtClean="0"/>
              <a:t>ma</a:t>
            </a:r>
            <a:r>
              <a:rPr lang="en-US" b="1" dirty="0" smtClean="0"/>
              <a:t>, el </a:t>
            </a:r>
            <a:r>
              <a:rPr lang="en-US" b="1" dirty="0" err="1" smtClean="0"/>
              <a:t>cli</a:t>
            </a:r>
            <a:r>
              <a:rPr lang="en-US" b="1" u="sng" dirty="0" err="1" smtClean="0"/>
              <a:t>ma</a:t>
            </a:r>
            <a:r>
              <a:rPr lang="en-US" b="1" dirty="0" smtClean="0"/>
              <a:t>, el </a:t>
            </a:r>
            <a:r>
              <a:rPr lang="en-US" b="1" dirty="0" err="1" smtClean="0"/>
              <a:t>progra</a:t>
            </a:r>
            <a:r>
              <a:rPr lang="en-US" b="1" u="sng" dirty="0" err="1" smtClean="0"/>
              <a:t>ma</a:t>
            </a:r>
            <a:r>
              <a:rPr lang="en-US" b="1" dirty="0" smtClean="0"/>
              <a:t>, el </a:t>
            </a:r>
            <a:r>
              <a:rPr lang="en-US" b="1" dirty="0" err="1" smtClean="0"/>
              <a:t>te</a:t>
            </a:r>
            <a:r>
              <a:rPr lang="en-US" b="1" u="sng" dirty="0" err="1" smtClean="0"/>
              <a:t>ma</a:t>
            </a:r>
            <a:r>
              <a:rPr lang="en-US" b="1" dirty="0" smtClean="0"/>
              <a:t>, el </a:t>
            </a:r>
            <a:r>
              <a:rPr lang="en-US" b="1" dirty="0" err="1" smtClean="0"/>
              <a:t>fantas</a:t>
            </a:r>
            <a:r>
              <a:rPr lang="en-US" b="1" u="sng" dirty="0" err="1" smtClean="0"/>
              <a:t>ma</a:t>
            </a:r>
            <a:r>
              <a:rPr lang="en-US" b="1" dirty="0" smtClean="0"/>
              <a:t>…(p. 238).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894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SUSTANTIVOS FEMENINOS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ALWAYS FEMENINE!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Letters of the alphabet</a:t>
            </a:r>
          </a:p>
          <a:p>
            <a:r>
              <a:rPr lang="en-US" b="1" dirty="0" err="1" smtClean="0">
                <a:solidFill>
                  <a:srgbClr val="00B050"/>
                </a:solidFill>
              </a:rPr>
              <a:t>ción-canción</a:t>
            </a:r>
            <a:r>
              <a:rPr lang="en-US" b="1" dirty="0" smtClean="0">
                <a:solidFill>
                  <a:srgbClr val="00B050"/>
                </a:solidFill>
              </a:rPr>
              <a:t>;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tad-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libertad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  <a:r>
              <a:rPr lang="en-US" b="1" dirty="0" smtClean="0"/>
              <a:t>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dad-ciudad;  </a:t>
            </a:r>
          </a:p>
          <a:p>
            <a:r>
              <a:rPr lang="en-US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tud-actitud</a:t>
            </a: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;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sión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-discussion;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ie-serie</a:t>
            </a:r>
            <a:r>
              <a:rPr lang="en-US" b="1" dirty="0" smtClean="0">
                <a:solidFill>
                  <a:srgbClr val="00B050"/>
                </a:solidFill>
              </a:rPr>
              <a:t>;</a:t>
            </a:r>
            <a:endParaRPr lang="en-US" b="1" dirty="0" smtClean="0"/>
          </a:p>
          <a:p>
            <a:r>
              <a:rPr lang="en-US" b="1" dirty="0" err="1" smtClean="0">
                <a:solidFill>
                  <a:srgbClr val="00B050"/>
                </a:solidFill>
              </a:rPr>
              <a:t>umbre-costumbre</a:t>
            </a:r>
            <a:r>
              <a:rPr lang="en-US" b="1" dirty="0" smtClean="0">
                <a:solidFill>
                  <a:srgbClr val="00B050"/>
                </a:solidFill>
              </a:rPr>
              <a:t>;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sis-crisis;</a:t>
            </a:r>
            <a:r>
              <a:rPr lang="en-US" b="1" dirty="0" smtClean="0"/>
              <a:t>  </a:t>
            </a:r>
            <a:r>
              <a:rPr lang="en-US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itis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-sinusitis;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98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 REGLAS!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FF0000"/>
                </a:solidFill>
              </a:rPr>
              <a:t>Femenine</a:t>
            </a:r>
            <a:r>
              <a:rPr lang="en-US" b="1" dirty="0" smtClean="0">
                <a:solidFill>
                  <a:srgbClr val="FF0000"/>
                </a:solidFill>
              </a:rPr>
              <a:t> words </a:t>
            </a:r>
            <a:r>
              <a:rPr lang="en-US" b="1" dirty="0" smtClean="0"/>
              <a:t>that start with </a:t>
            </a:r>
            <a:r>
              <a:rPr lang="en-US" b="1" dirty="0" smtClean="0">
                <a:solidFill>
                  <a:srgbClr val="FF0000"/>
                </a:solidFill>
              </a:rPr>
              <a:t>“a”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ha”</a:t>
            </a:r>
            <a:r>
              <a:rPr lang="en-US" b="1" dirty="0" err="1" smtClean="0"/>
              <a:t>use</a:t>
            </a:r>
            <a:r>
              <a:rPr lang="en-US" b="1" dirty="0" smtClean="0"/>
              <a:t> the </a:t>
            </a:r>
            <a:r>
              <a:rPr lang="en-US" b="1" dirty="0" err="1" smtClean="0"/>
              <a:t>marculine</a:t>
            </a:r>
            <a:r>
              <a:rPr lang="en-US" b="1" dirty="0" smtClean="0"/>
              <a:t> article (el) in their singular form: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“el </a:t>
            </a:r>
            <a:r>
              <a:rPr lang="en-US" b="1" dirty="0" err="1" smtClean="0">
                <a:solidFill>
                  <a:srgbClr val="0070C0"/>
                </a:solidFill>
              </a:rPr>
              <a:t>agua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fria</a:t>
            </a:r>
            <a:r>
              <a:rPr lang="en-US" b="1" dirty="0" smtClean="0">
                <a:solidFill>
                  <a:srgbClr val="0070C0"/>
                </a:solidFill>
              </a:rPr>
              <a:t>”    “el </a:t>
            </a:r>
            <a:r>
              <a:rPr lang="en-US" b="1" dirty="0" err="1" smtClean="0">
                <a:solidFill>
                  <a:srgbClr val="0070C0"/>
                </a:solidFill>
              </a:rPr>
              <a:t>aguila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bonita</a:t>
            </a:r>
            <a:r>
              <a:rPr lang="en-US" b="1" dirty="0" smtClean="0">
                <a:solidFill>
                  <a:srgbClr val="0070C0"/>
                </a:solidFill>
              </a:rPr>
              <a:t>”</a:t>
            </a:r>
          </a:p>
          <a:p>
            <a:pPr marL="0" indent="0">
              <a:buNone/>
            </a:pPr>
            <a:r>
              <a:rPr lang="en-US" b="1" dirty="0" smtClean="0"/>
              <a:t>2.  Some nouns that end in </a:t>
            </a:r>
            <a:r>
              <a:rPr lang="en-US" b="1" dirty="0" smtClean="0">
                <a:solidFill>
                  <a:srgbClr val="FF0000"/>
                </a:solidFill>
              </a:rPr>
              <a:t>–a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b="1" dirty="0" err="1" smtClean="0">
                <a:solidFill>
                  <a:srgbClr val="FF0000"/>
                </a:solidFill>
              </a:rPr>
              <a:t>nte</a:t>
            </a:r>
            <a:r>
              <a:rPr lang="en-US" b="1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–</a:t>
            </a:r>
            <a:r>
              <a:rPr lang="en-US" b="1" dirty="0" err="1" smtClean="0">
                <a:solidFill>
                  <a:srgbClr val="FF0000"/>
                </a:solidFill>
              </a:rPr>
              <a:t>ista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don’t change the ending in the masculine or </a:t>
            </a:r>
            <a:r>
              <a:rPr lang="en-US" b="1" dirty="0" err="1" smtClean="0"/>
              <a:t>femenine</a:t>
            </a:r>
            <a:r>
              <a:rPr lang="en-US" b="1" dirty="0" smtClean="0"/>
              <a:t> form.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   </a:t>
            </a:r>
            <a:r>
              <a:rPr lang="en-US" b="1" dirty="0" smtClean="0">
                <a:solidFill>
                  <a:srgbClr val="0070C0"/>
                </a:solidFill>
              </a:rPr>
              <a:t>“el/la </a:t>
            </a:r>
            <a:r>
              <a:rPr lang="en-US" b="1" dirty="0" err="1" smtClean="0">
                <a:solidFill>
                  <a:srgbClr val="0070C0"/>
                </a:solidFill>
              </a:rPr>
              <a:t>atleta</a:t>
            </a:r>
            <a:r>
              <a:rPr lang="en-US" b="1" dirty="0" smtClean="0">
                <a:solidFill>
                  <a:srgbClr val="0070C0"/>
                </a:solidFill>
              </a:rPr>
              <a:t>”       “el/la </a:t>
            </a:r>
            <a:r>
              <a:rPr lang="en-US" b="1" dirty="0" err="1" smtClean="0">
                <a:solidFill>
                  <a:srgbClr val="0070C0"/>
                </a:solidFill>
              </a:rPr>
              <a:t>turista</a:t>
            </a:r>
            <a:r>
              <a:rPr lang="en-US" b="1" dirty="0" smtClean="0">
                <a:solidFill>
                  <a:srgbClr val="0070C0"/>
                </a:solidFill>
              </a:rPr>
              <a:t>”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                      “el/la </a:t>
            </a:r>
            <a:r>
              <a:rPr lang="en-US" b="1" dirty="0" err="1" smtClean="0">
                <a:solidFill>
                  <a:srgbClr val="0070C0"/>
                </a:solidFill>
              </a:rPr>
              <a:t>cantante</a:t>
            </a:r>
            <a:r>
              <a:rPr lang="en-US" b="1" dirty="0" smtClean="0">
                <a:solidFill>
                  <a:srgbClr val="0070C0"/>
                </a:solidFill>
              </a:rPr>
              <a:t>”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17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TRADUCE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El </a:t>
            </a:r>
            <a:r>
              <a:rPr lang="en-US" b="1" dirty="0" err="1" smtClean="0">
                <a:solidFill>
                  <a:srgbClr val="0070C0"/>
                </a:solidFill>
              </a:rPr>
              <a:t>cometa</a:t>
            </a:r>
            <a:r>
              <a:rPr lang="en-US" b="1" dirty="0" smtClean="0">
                <a:solidFill>
                  <a:srgbClr val="0070C0"/>
                </a:solidFill>
              </a:rPr>
              <a:t>			la </a:t>
            </a:r>
            <a:r>
              <a:rPr lang="en-US" b="1" dirty="0" err="1" smtClean="0">
                <a:solidFill>
                  <a:srgbClr val="0070C0"/>
                </a:solidFill>
              </a:rPr>
              <a:t>cometa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El </a:t>
            </a:r>
            <a:r>
              <a:rPr lang="en-US" b="1" dirty="0" err="1" smtClean="0">
                <a:solidFill>
                  <a:srgbClr val="0070C0"/>
                </a:solidFill>
              </a:rPr>
              <a:t>corte</a:t>
            </a:r>
            <a:r>
              <a:rPr lang="en-US" b="1" dirty="0" smtClean="0">
                <a:solidFill>
                  <a:srgbClr val="0070C0"/>
                </a:solidFill>
              </a:rPr>
              <a:t>			la </a:t>
            </a:r>
            <a:r>
              <a:rPr lang="en-US" b="1" dirty="0" err="1" smtClean="0">
                <a:solidFill>
                  <a:srgbClr val="0070C0"/>
                </a:solidFill>
              </a:rPr>
              <a:t>corte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El capital			la capital	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El </a:t>
            </a:r>
            <a:r>
              <a:rPr lang="en-US" b="1" dirty="0" err="1" smtClean="0">
                <a:solidFill>
                  <a:srgbClr val="0070C0"/>
                </a:solidFill>
              </a:rPr>
              <a:t>cura</a:t>
            </a:r>
            <a:r>
              <a:rPr lang="en-US" b="1" dirty="0" smtClean="0">
                <a:solidFill>
                  <a:srgbClr val="0070C0"/>
                </a:solidFill>
              </a:rPr>
              <a:t>			la </a:t>
            </a:r>
            <a:r>
              <a:rPr lang="en-US" b="1" dirty="0" err="1" smtClean="0">
                <a:solidFill>
                  <a:srgbClr val="0070C0"/>
                </a:solidFill>
              </a:rPr>
              <a:t>cura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El </a:t>
            </a:r>
            <a:r>
              <a:rPr lang="en-US" b="1" dirty="0" err="1" smtClean="0">
                <a:solidFill>
                  <a:srgbClr val="FF0000"/>
                </a:solidFill>
              </a:rPr>
              <a:t>frente</a:t>
            </a:r>
            <a:r>
              <a:rPr lang="en-US" b="1" dirty="0" smtClean="0">
                <a:solidFill>
                  <a:srgbClr val="FF0000"/>
                </a:solidFill>
              </a:rPr>
              <a:t>			la </a:t>
            </a:r>
            <a:r>
              <a:rPr lang="en-US" b="1" dirty="0" err="1" smtClean="0">
                <a:solidFill>
                  <a:srgbClr val="FF0000"/>
                </a:solidFill>
              </a:rPr>
              <a:t>frente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El </a:t>
            </a:r>
            <a:r>
              <a:rPr lang="en-US" b="1" dirty="0" err="1" smtClean="0">
                <a:solidFill>
                  <a:srgbClr val="FF0000"/>
                </a:solidFill>
              </a:rPr>
              <a:t>guia</a:t>
            </a:r>
            <a:r>
              <a:rPr lang="en-US" b="1" dirty="0" smtClean="0">
                <a:solidFill>
                  <a:srgbClr val="FF0000"/>
                </a:solidFill>
              </a:rPr>
              <a:t>			la </a:t>
            </a:r>
            <a:r>
              <a:rPr lang="en-US" b="1" dirty="0" err="1" smtClean="0">
                <a:solidFill>
                  <a:srgbClr val="FF0000"/>
                </a:solidFill>
              </a:rPr>
              <a:t>guia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El papa			la papa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El </a:t>
            </a:r>
            <a:r>
              <a:rPr lang="en-US" b="1" dirty="0" err="1" smtClean="0">
                <a:solidFill>
                  <a:srgbClr val="FF0000"/>
                </a:solidFill>
              </a:rPr>
              <a:t>policia</a:t>
            </a:r>
            <a:r>
              <a:rPr lang="en-US" b="1" dirty="0" smtClean="0">
                <a:solidFill>
                  <a:srgbClr val="FF0000"/>
                </a:solidFill>
              </a:rPr>
              <a:t>			la </a:t>
            </a:r>
            <a:r>
              <a:rPr lang="en-US" b="1" dirty="0" err="1" smtClean="0">
                <a:solidFill>
                  <a:srgbClr val="FF0000"/>
                </a:solidFill>
              </a:rPr>
              <a:t>policia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8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WHEN TO USE DEFINITE ARTICLES </a:t>
            </a:r>
            <a:br>
              <a:rPr lang="en-US" b="1" dirty="0" smtClean="0"/>
            </a:br>
            <a:r>
              <a:rPr lang="en-US" b="1" dirty="0" smtClean="0"/>
              <a:t>(EL,LA,LOS,LAS)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Talking about a general concept and with abstract nouns.</a:t>
            </a:r>
          </a:p>
          <a:p>
            <a:pPr marL="800100" lvl="2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“La </a:t>
            </a:r>
            <a:r>
              <a:rPr lang="en-US" b="1" dirty="0" err="1" smtClean="0">
                <a:solidFill>
                  <a:srgbClr val="FF0000"/>
                </a:solidFill>
              </a:rPr>
              <a:t>poesía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aburrida</a:t>
            </a:r>
            <a:r>
              <a:rPr lang="en-US" b="1" dirty="0" smtClean="0">
                <a:solidFill>
                  <a:srgbClr val="FF0000"/>
                </a:solidFill>
              </a:rPr>
              <a:t>” “la </a:t>
            </a:r>
            <a:r>
              <a:rPr lang="en-US" b="1" dirty="0" err="1" smtClean="0">
                <a:solidFill>
                  <a:srgbClr val="FF0000"/>
                </a:solidFill>
              </a:rPr>
              <a:t>gente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está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cantando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r>
              <a:rPr lang="en-US" sz="3100" b="1" dirty="0" smtClean="0"/>
              <a:t>2.   </a:t>
            </a:r>
            <a:r>
              <a:rPr lang="en-US" sz="3100" b="1" dirty="0" smtClean="0"/>
              <a:t>Use </a:t>
            </a:r>
            <a:r>
              <a:rPr lang="en-US" sz="3100" b="1" dirty="0" smtClean="0"/>
              <a:t>“el” or “los” with days of the week (NOT “en”)</a:t>
            </a:r>
          </a:p>
          <a:p>
            <a:pPr marL="800100" lvl="2" indent="0">
              <a:buNone/>
            </a:pPr>
            <a:r>
              <a:rPr lang="en-US" sz="3300" b="1" dirty="0"/>
              <a:t>	</a:t>
            </a:r>
            <a:r>
              <a:rPr lang="en-US" sz="3300" b="1" dirty="0" smtClean="0">
                <a:solidFill>
                  <a:srgbClr val="FF0000"/>
                </a:solidFill>
              </a:rPr>
              <a:t>“el </a:t>
            </a:r>
            <a:r>
              <a:rPr lang="en-US" sz="3300" b="1" dirty="0" err="1" smtClean="0">
                <a:solidFill>
                  <a:srgbClr val="FF0000"/>
                </a:solidFill>
              </a:rPr>
              <a:t>viernes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pasado</a:t>
            </a:r>
            <a:r>
              <a:rPr lang="en-US" sz="3300" b="1" dirty="0" smtClean="0">
                <a:solidFill>
                  <a:srgbClr val="FF0000"/>
                </a:solidFill>
              </a:rPr>
              <a:t>” “el </a:t>
            </a:r>
            <a:r>
              <a:rPr lang="en-US" sz="3300" b="1" dirty="0" err="1" smtClean="0">
                <a:solidFill>
                  <a:srgbClr val="FF0000"/>
                </a:solidFill>
              </a:rPr>
              <a:t>lunes</a:t>
            </a:r>
            <a:r>
              <a:rPr lang="en-US" sz="3300" b="1" dirty="0" smtClean="0">
                <a:solidFill>
                  <a:srgbClr val="FF0000"/>
                </a:solidFill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</a:rPr>
              <a:t>fui</a:t>
            </a:r>
            <a:r>
              <a:rPr lang="en-US" sz="3300" b="1" dirty="0" smtClean="0">
                <a:solidFill>
                  <a:srgbClr val="FF0000"/>
                </a:solidFill>
              </a:rPr>
              <a:t> al cine”</a:t>
            </a:r>
          </a:p>
          <a:p>
            <a:pPr marL="514350" indent="-514350">
              <a:buAutoNum type="arabicPeriod" startAt="3"/>
            </a:pPr>
            <a:r>
              <a:rPr lang="en-US" b="1" dirty="0" smtClean="0"/>
              <a:t>When talking ABOUT a person (not with first names)</a:t>
            </a:r>
          </a:p>
          <a:p>
            <a:pPr marL="400050" lvl="1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“El </a:t>
            </a:r>
            <a:r>
              <a:rPr lang="en-US" b="1" dirty="0" err="1" smtClean="0">
                <a:solidFill>
                  <a:srgbClr val="FF0000"/>
                </a:solidFill>
              </a:rPr>
              <a:t>profesor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estricto</a:t>
            </a:r>
            <a:r>
              <a:rPr lang="en-US" b="1" dirty="0" smtClean="0">
                <a:solidFill>
                  <a:srgbClr val="FF0000"/>
                </a:solidFill>
              </a:rPr>
              <a:t>” </a:t>
            </a:r>
          </a:p>
          <a:p>
            <a:pPr marL="400050" lvl="1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“La Sra. Martinez </a:t>
            </a:r>
            <a:r>
              <a:rPr lang="en-US" b="1" dirty="0" err="1" smtClean="0">
                <a:solidFill>
                  <a:srgbClr val="FF0000"/>
                </a:solidFill>
              </a:rPr>
              <a:t>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muy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alta</a:t>
            </a:r>
            <a:r>
              <a:rPr lang="en-US" b="1" dirty="0" smtClean="0">
                <a:solidFill>
                  <a:srgbClr val="FF0000"/>
                </a:solidFill>
              </a:rPr>
              <a:t>”</a:t>
            </a:r>
          </a:p>
          <a:p>
            <a:pPr marL="0" indent="0">
              <a:buNone/>
            </a:pPr>
            <a:r>
              <a:rPr lang="en-US" b="1" dirty="0" smtClean="0"/>
              <a:t>4.Parts of the body and articles of clothing</a:t>
            </a:r>
          </a:p>
          <a:p>
            <a:pPr marL="0" indent="0">
              <a:buNone/>
            </a:pPr>
            <a:r>
              <a:rPr lang="en-US" b="1" dirty="0" smtClean="0"/>
              <a:t>5. When a verb is used as a noun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“el </a:t>
            </a:r>
            <a:r>
              <a:rPr lang="en-US" sz="2800" b="1" dirty="0" err="1" smtClean="0">
                <a:solidFill>
                  <a:srgbClr val="FF0000"/>
                </a:solidFill>
              </a:rPr>
              <a:t>estudiar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ayuda</a:t>
            </a:r>
            <a:r>
              <a:rPr lang="en-US" sz="2800" b="1" dirty="0" smtClean="0">
                <a:solidFill>
                  <a:srgbClr val="FF0000"/>
                </a:solidFill>
              </a:rPr>
              <a:t>” (studying helps)</a:t>
            </a:r>
          </a:p>
          <a:p>
            <a:pPr marL="40005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1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NEUTER ARTICLE “LO”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“Lo” is used follow by an adjective to refer to the quality expressed by that adjective without referring to a specific person.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“Lo </a:t>
            </a:r>
            <a:r>
              <a:rPr lang="en-US" b="1" dirty="0" err="1" smtClean="0">
                <a:solidFill>
                  <a:srgbClr val="00B050"/>
                </a:solidFill>
              </a:rPr>
              <a:t>importante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que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estudies</a:t>
            </a:r>
            <a:r>
              <a:rPr lang="en-US" b="1" dirty="0" smtClean="0">
                <a:solidFill>
                  <a:srgbClr val="00B050"/>
                </a:solidFill>
              </a:rPr>
              <a:t>”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“lo </a:t>
            </a:r>
            <a:r>
              <a:rPr lang="en-US" b="1" dirty="0" err="1" smtClean="0">
                <a:solidFill>
                  <a:srgbClr val="00B050"/>
                </a:solidFill>
              </a:rPr>
              <a:t>interesante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que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fue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fácil</a:t>
            </a:r>
            <a:r>
              <a:rPr lang="en-US" b="1" dirty="0" smtClean="0">
                <a:solidFill>
                  <a:srgbClr val="00B050"/>
                </a:solidFill>
              </a:rPr>
              <a:t>”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“lo principal </a:t>
            </a:r>
            <a:r>
              <a:rPr lang="en-US" b="1" dirty="0" err="1" smtClean="0">
                <a:solidFill>
                  <a:srgbClr val="00B050"/>
                </a:solidFill>
              </a:rPr>
              <a:t>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que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trabajes</a:t>
            </a:r>
            <a:r>
              <a:rPr lang="en-US" b="1" dirty="0" smtClean="0">
                <a:solidFill>
                  <a:srgbClr val="00B050"/>
                </a:solidFill>
              </a:rPr>
              <a:t> mucho”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97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WHEN TO USE INDEFINITE ARTICLES</a:t>
            </a:r>
            <a:br>
              <a:rPr lang="en-US" b="1" dirty="0" smtClean="0"/>
            </a:br>
            <a:r>
              <a:rPr lang="en-US" b="1" dirty="0" smtClean="0"/>
              <a:t>(UN, UNA, UNOS, UNAS)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When talking about personal (not physical) characteristic to describe a person.</a:t>
            </a:r>
          </a:p>
          <a:p>
            <a:pPr marL="457200" lvl="1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b="1" dirty="0" smtClean="0">
                <a:solidFill>
                  <a:srgbClr val="C00000"/>
                </a:solidFill>
              </a:rPr>
              <a:t>“Son </a:t>
            </a:r>
            <a:r>
              <a:rPr lang="en-US" b="1" dirty="0" err="1" smtClean="0">
                <a:solidFill>
                  <a:srgbClr val="C00000"/>
                </a:solidFill>
              </a:rPr>
              <a:t>unos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vagos</a:t>
            </a:r>
            <a:r>
              <a:rPr lang="en-US" b="1" dirty="0" smtClean="0">
                <a:solidFill>
                  <a:srgbClr val="C00000"/>
                </a:solidFill>
              </a:rPr>
              <a:t>”  “</a:t>
            </a:r>
            <a:r>
              <a:rPr lang="en-US" b="1" dirty="0" err="1" smtClean="0">
                <a:solidFill>
                  <a:srgbClr val="C00000"/>
                </a:solidFill>
              </a:rPr>
              <a:t>es</a:t>
            </a:r>
            <a:r>
              <a:rPr lang="en-US" b="1" dirty="0" smtClean="0">
                <a:solidFill>
                  <a:srgbClr val="C00000"/>
                </a:solidFill>
              </a:rPr>
              <a:t> un tonto”</a:t>
            </a:r>
            <a:endParaRPr lang="en-US" b="1" dirty="0">
              <a:solidFill>
                <a:srgbClr val="C00000"/>
              </a:solidFill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/>
              <a:t>To express approximation with numbers</a:t>
            </a:r>
          </a:p>
          <a:p>
            <a:pPr marL="5715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“hay </a:t>
            </a:r>
            <a:r>
              <a:rPr lang="en-US" b="1" dirty="0" err="1" smtClean="0">
                <a:solidFill>
                  <a:srgbClr val="C00000"/>
                </a:solidFill>
              </a:rPr>
              <a:t>unas</a:t>
            </a:r>
            <a:r>
              <a:rPr lang="en-US" b="1" dirty="0" smtClean="0">
                <a:solidFill>
                  <a:srgbClr val="C00000"/>
                </a:solidFill>
              </a:rPr>
              <a:t> 20 </a:t>
            </a:r>
            <a:r>
              <a:rPr lang="en-US" b="1" dirty="0" err="1" smtClean="0">
                <a:solidFill>
                  <a:srgbClr val="C00000"/>
                </a:solidFill>
              </a:rPr>
              <a:t>ventanas</a:t>
            </a:r>
            <a:r>
              <a:rPr lang="en-US" b="1" dirty="0" smtClean="0">
                <a:solidFill>
                  <a:srgbClr val="C00000"/>
                </a:solidFill>
              </a:rPr>
              <a:t> en </a:t>
            </a:r>
            <a:r>
              <a:rPr lang="en-US" b="1" dirty="0" err="1" smtClean="0">
                <a:solidFill>
                  <a:srgbClr val="C00000"/>
                </a:solidFill>
              </a:rPr>
              <a:t>esa</a:t>
            </a:r>
            <a:r>
              <a:rPr lang="en-US" b="1" dirty="0" smtClean="0">
                <a:solidFill>
                  <a:srgbClr val="C00000"/>
                </a:solidFill>
              </a:rPr>
              <a:t> casa”</a:t>
            </a:r>
          </a:p>
          <a:p>
            <a:pPr marL="571500" indent="-514350">
              <a:buFont typeface="+mj-lt"/>
              <a:buAutoNum type="arabicPeriod"/>
            </a:pPr>
            <a:r>
              <a:rPr lang="en-US" b="1" dirty="0" smtClean="0"/>
              <a:t>With a qualifying noun</a:t>
            </a:r>
          </a:p>
          <a:p>
            <a:pPr marL="57150" indent="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“Ella </a:t>
            </a:r>
            <a:r>
              <a:rPr lang="en-US" b="1" dirty="0" err="1" smtClean="0">
                <a:solidFill>
                  <a:srgbClr val="C00000"/>
                </a:solidFill>
              </a:rPr>
              <a:t>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profesora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buena</a:t>
            </a:r>
            <a:r>
              <a:rPr lang="en-US" b="1" dirty="0" smtClean="0">
                <a:solidFill>
                  <a:srgbClr val="C00000"/>
                </a:solidFill>
              </a:rPr>
              <a:t>”</a:t>
            </a:r>
          </a:p>
          <a:p>
            <a:pPr marL="57150" indent="0">
              <a:buNone/>
            </a:pPr>
            <a:r>
              <a:rPr lang="en-US" b="1" dirty="0">
                <a:solidFill>
                  <a:srgbClr val="C00000"/>
                </a:solidFill>
              </a:rPr>
              <a:t>	</a:t>
            </a:r>
            <a:r>
              <a:rPr lang="en-US" b="1" dirty="0" smtClean="0">
                <a:solidFill>
                  <a:srgbClr val="C00000"/>
                </a:solidFill>
              </a:rPr>
              <a:t>“El </a:t>
            </a:r>
            <a:r>
              <a:rPr lang="en-US" b="1" dirty="0" err="1" smtClean="0">
                <a:solidFill>
                  <a:srgbClr val="C00000"/>
                </a:solidFill>
              </a:rPr>
              <a:t>es</a:t>
            </a:r>
            <a:r>
              <a:rPr lang="en-US" b="1" dirty="0" smtClean="0">
                <a:solidFill>
                  <a:srgbClr val="C00000"/>
                </a:solidFill>
              </a:rPr>
              <a:t> un </a:t>
            </a:r>
            <a:r>
              <a:rPr lang="en-US" b="1" dirty="0" err="1" smtClean="0">
                <a:solidFill>
                  <a:srgbClr val="C00000"/>
                </a:solidFill>
              </a:rPr>
              <a:t>estudiante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muy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trabajador</a:t>
            </a:r>
            <a:r>
              <a:rPr lang="en-US" b="1" dirty="0" smtClean="0">
                <a:solidFill>
                  <a:srgbClr val="C00000"/>
                </a:solidFill>
              </a:rPr>
              <a:t>”</a:t>
            </a:r>
          </a:p>
          <a:p>
            <a:pPr marL="57150" indent="0">
              <a:buNone/>
            </a:pPr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243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SUSTANTIVOS  Y  ARTICULOS</vt:lpstr>
      <vt:lpstr>SUSTANTIVOS MASCULINOS</vt:lpstr>
      <vt:lpstr>SUSTANTIVOS MASCULINOS </vt:lpstr>
      <vt:lpstr>SUSTANTIVOS FEMENINOS</vt:lpstr>
      <vt:lpstr>MAS REGLAS! </vt:lpstr>
      <vt:lpstr>TRADUCE</vt:lpstr>
      <vt:lpstr>WHEN TO USE DEFINITE ARTICLES  (EL,LA,LOS,LAS) </vt:lpstr>
      <vt:lpstr>THE NEUTER ARTICLE “LO”</vt:lpstr>
      <vt:lpstr>WHEN TO USE INDEFINITE ARTICLES (UN, UNA, UNOS, UNAS)</vt:lpstr>
      <vt:lpstr>WHEN NOT TO USE THE DEFINITE ARTICLE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APG PASO 1</dc:title>
  <dc:creator>Bergeron, Maria</dc:creator>
  <cp:lastModifiedBy>Bergeron, Maria</cp:lastModifiedBy>
  <cp:revision>15</cp:revision>
  <dcterms:created xsi:type="dcterms:W3CDTF">2012-10-25T12:07:34Z</dcterms:created>
  <dcterms:modified xsi:type="dcterms:W3CDTF">2012-11-02T12:22:00Z</dcterms:modified>
</cp:coreProperties>
</file>