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078-C41B-4B92-AAE0-9C1C76B835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3878-6BB2-436E-93F8-A23B518C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078-C41B-4B92-AAE0-9C1C76B835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3878-6BB2-436E-93F8-A23B518C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078-C41B-4B92-AAE0-9C1C76B835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3878-6BB2-436E-93F8-A23B518C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078-C41B-4B92-AAE0-9C1C76B835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3878-6BB2-436E-93F8-A23B518C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078-C41B-4B92-AAE0-9C1C76B835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3878-6BB2-436E-93F8-A23B518C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078-C41B-4B92-AAE0-9C1C76B835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3878-6BB2-436E-93F8-A23B518C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078-C41B-4B92-AAE0-9C1C76B835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3878-6BB2-436E-93F8-A23B518C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078-C41B-4B92-AAE0-9C1C76B835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3878-6BB2-436E-93F8-A23B518C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078-C41B-4B92-AAE0-9C1C76B835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3878-6BB2-436E-93F8-A23B518C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078-C41B-4B92-AAE0-9C1C76B835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3878-6BB2-436E-93F8-A23B518C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078-C41B-4B92-AAE0-9C1C76B835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3878-6BB2-436E-93F8-A23B518CF2E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779E078-C41B-4B92-AAE0-9C1C76B835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479D3878-6BB2-436E-93F8-A23B518CF2E7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COMPARISONS AND SUPERLATIVES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6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COMPARISONS OF EQUALITY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With nouns:</a:t>
            </a:r>
          </a:p>
          <a:p>
            <a:pPr lvl="1"/>
            <a:r>
              <a:rPr lang="en-US" sz="2000" dirty="0" err="1" smtClean="0"/>
              <a:t>Tanto</a:t>
            </a:r>
            <a:r>
              <a:rPr lang="en-US" sz="2000" dirty="0" smtClean="0"/>
              <a:t>/a/</a:t>
            </a:r>
            <a:r>
              <a:rPr lang="en-US" sz="2000" dirty="0" err="1" smtClean="0"/>
              <a:t>os</a:t>
            </a:r>
            <a:r>
              <a:rPr lang="en-US" sz="2000" dirty="0" smtClean="0"/>
              <a:t>/as………….</a:t>
            </a:r>
            <a:r>
              <a:rPr lang="en-US" sz="2000" dirty="0" err="1" smtClean="0"/>
              <a:t>como</a:t>
            </a:r>
            <a:endParaRPr lang="en-US" sz="2000" dirty="0" smtClean="0"/>
          </a:p>
          <a:p>
            <a:pPr lvl="2"/>
            <a:r>
              <a:rPr lang="en-US" sz="2000" dirty="0" err="1" smtClean="0">
                <a:solidFill>
                  <a:srgbClr val="00B0F0"/>
                </a:solidFill>
              </a:rPr>
              <a:t>Tengo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tantos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libros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como</a:t>
            </a:r>
            <a:r>
              <a:rPr lang="en-US" sz="2000" dirty="0" smtClean="0">
                <a:solidFill>
                  <a:srgbClr val="00B0F0"/>
                </a:solidFill>
              </a:rPr>
              <a:t> mi amigo</a:t>
            </a:r>
          </a:p>
          <a:p>
            <a:r>
              <a:rPr lang="en-US" sz="2000" dirty="0" smtClean="0"/>
              <a:t>With adjectives and adverbs:</a:t>
            </a:r>
          </a:p>
          <a:p>
            <a:pPr lvl="1"/>
            <a:r>
              <a:rPr lang="en-US" sz="2000" dirty="0" smtClean="0"/>
              <a:t>Tan ……………………</a:t>
            </a:r>
            <a:r>
              <a:rPr lang="en-US" sz="2000" dirty="0" err="1" smtClean="0"/>
              <a:t>como</a:t>
            </a:r>
            <a:endParaRPr lang="en-US" sz="2000" dirty="0" smtClean="0"/>
          </a:p>
          <a:p>
            <a:pPr lvl="2"/>
            <a:r>
              <a:rPr lang="en-US" sz="2000" dirty="0" smtClean="0">
                <a:solidFill>
                  <a:srgbClr val="00B0F0"/>
                </a:solidFill>
              </a:rPr>
              <a:t>Soy tan alto </a:t>
            </a:r>
            <a:r>
              <a:rPr lang="en-US" sz="2000" dirty="0" err="1" smtClean="0">
                <a:solidFill>
                  <a:srgbClr val="00B0F0"/>
                </a:solidFill>
              </a:rPr>
              <a:t>como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tu</a:t>
            </a:r>
            <a:endParaRPr lang="en-US" sz="2000" dirty="0" smtClean="0">
              <a:solidFill>
                <a:srgbClr val="00B0F0"/>
              </a:solidFill>
            </a:endParaRPr>
          </a:p>
          <a:p>
            <a:pPr lvl="2"/>
            <a:r>
              <a:rPr lang="en-US" sz="2000" dirty="0" err="1" smtClean="0">
                <a:solidFill>
                  <a:srgbClr val="00B0F0"/>
                </a:solidFill>
              </a:rPr>
              <a:t>Corre</a:t>
            </a:r>
            <a:r>
              <a:rPr lang="en-US" sz="2000" dirty="0" smtClean="0">
                <a:solidFill>
                  <a:srgbClr val="00B0F0"/>
                </a:solidFill>
              </a:rPr>
              <a:t> tan </a:t>
            </a:r>
            <a:r>
              <a:rPr lang="en-US" sz="2000" dirty="0" err="1" smtClean="0">
                <a:solidFill>
                  <a:srgbClr val="00B0F0"/>
                </a:solidFill>
              </a:rPr>
              <a:t>rapidamente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como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yo</a:t>
            </a:r>
            <a:endParaRPr lang="en-US" sz="2000" dirty="0" smtClean="0">
              <a:solidFill>
                <a:srgbClr val="00B0F0"/>
              </a:solidFill>
            </a:endParaRPr>
          </a:p>
          <a:p>
            <a:r>
              <a:rPr lang="en-US" sz="2000" dirty="0" smtClean="0"/>
              <a:t>With verbs:</a:t>
            </a:r>
          </a:p>
          <a:p>
            <a:pPr lvl="1"/>
            <a:r>
              <a:rPr lang="en-US" sz="2000" dirty="0" smtClean="0"/>
              <a:t>Use “</a:t>
            </a:r>
            <a:r>
              <a:rPr lang="en-US" sz="2000" dirty="0" err="1" smtClean="0"/>
              <a:t>tanto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” (as much) together</a:t>
            </a:r>
          </a:p>
          <a:p>
            <a:pPr lvl="2"/>
            <a:r>
              <a:rPr lang="en-US" sz="2000" dirty="0" smtClean="0">
                <a:solidFill>
                  <a:srgbClr val="00B0F0"/>
                </a:solidFill>
              </a:rPr>
              <a:t>El lee </a:t>
            </a:r>
            <a:r>
              <a:rPr lang="en-US" sz="2000" dirty="0" err="1" smtClean="0">
                <a:solidFill>
                  <a:srgbClr val="00B0F0"/>
                </a:solidFill>
              </a:rPr>
              <a:t>tanto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como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yo</a:t>
            </a:r>
            <a:r>
              <a:rPr lang="en-US" sz="2000" dirty="0" smtClean="0">
                <a:solidFill>
                  <a:srgbClr val="00B0F0"/>
                </a:solidFill>
              </a:rPr>
              <a:t>. 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5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 of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With adjectives/adverbs/nouns:</a:t>
            </a:r>
          </a:p>
          <a:p>
            <a:pPr lvl="1"/>
            <a:r>
              <a:rPr lang="en-US" sz="2000" dirty="0" smtClean="0"/>
              <a:t>Use mas/</a:t>
            </a:r>
            <a:r>
              <a:rPr lang="en-US" sz="2000" dirty="0" err="1" smtClean="0"/>
              <a:t>menos</a:t>
            </a:r>
            <a:r>
              <a:rPr lang="en-US" sz="2000" dirty="0" smtClean="0"/>
              <a:t>……………….</a:t>
            </a:r>
            <a:r>
              <a:rPr lang="en-US" sz="2000" dirty="0" err="1" smtClean="0"/>
              <a:t>que</a:t>
            </a:r>
            <a:endParaRPr lang="en-US" sz="2000" dirty="0" smtClean="0"/>
          </a:p>
          <a:p>
            <a:pPr lvl="2"/>
            <a:r>
              <a:rPr lang="en-US" sz="2000" dirty="0" smtClean="0">
                <a:solidFill>
                  <a:srgbClr val="00B0F0"/>
                </a:solidFill>
              </a:rPr>
              <a:t>Soy mas alto </a:t>
            </a:r>
            <a:r>
              <a:rPr lang="en-US" sz="2000" dirty="0" err="1" smtClean="0">
                <a:solidFill>
                  <a:srgbClr val="00B0F0"/>
                </a:solidFill>
              </a:rPr>
              <a:t>que</a:t>
            </a:r>
            <a:r>
              <a:rPr lang="en-US" sz="2000" dirty="0" smtClean="0">
                <a:solidFill>
                  <a:srgbClr val="00B0F0"/>
                </a:solidFill>
              </a:rPr>
              <a:t> mi padre</a:t>
            </a:r>
          </a:p>
          <a:p>
            <a:pPr lvl="2"/>
            <a:r>
              <a:rPr lang="en-US" sz="2000" dirty="0" err="1" smtClean="0">
                <a:solidFill>
                  <a:srgbClr val="00B0F0"/>
                </a:solidFill>
              </a:rPr>
              <a:t>Corro</a:t>
            </a:r>
            <a:r>
              <a:rPr lang="en-US" sz="2000" dirty="0" smtClean="0">
                <a:solidFill>
                  <a:srgbClr val="00B0F0"/>
                </a:solidFill>
              </a:rPr>
              <a:t> mas </a:t>
            </a:r>
            <a:r>
              <a:rPr lang="en-US" sz="2000" dirty="0" err="1" smtClean="0">
                <a:solidFill>
                  <a:srgbClr val="00B0F0"/>
                </a:solidFill>
              </a:rPr>
              <a:t>rapidamente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que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00B0F0"/>
                </a:solidFill>
              </a:rPr>
              <a:t>mi </a:t>
            </a:r>
            <a:r>
              <a:rPr lang="en-US" sz="2000" dirty="0" err="1" smtClean="0">
                <a:solidFill>
                  <a:srgbClr val="00B0F0"/>
                </a:solidFill>
              </a:rPr>
              <a:t>hermano</a:t>
            </a:r>
            <a:endParaRPr lang="en-US" sz="2000" dirty="0" smtClean="0">
              <a:solidFill>
                <a:srgbClr val="00B0F0"/>
              </a:solidFill>
            </a:endParaRPr>
          </a:p>
          <a:p>
            <a:pPr lvl="2"/>
            <a:r>
              <a:rPr lang="en-US" sz="2000" dirty="0" err="1" smtClean="0">
                <a:solidFill>
                  <a:srgbClr val="00B0F0"/>
                </a:solidFill>
              </a:rPr>
              <a:t>Tiene</a:t>
            </a:r>
            <a:r>
              <a:rPr lang="en-US" sz="2000" dirty="0" smtClean="0">
                <a:solidFill>
                  <a:srgbClr val="00B0F0"/>
                </a:solidFill>
              </a:rPr>
              <a:t> mas amigos </a:t>
            </a:r>
            <a:r>
              <a:rPr lang="en-US" sz="2000" dirty="0" err="1" smtClean="0">
                <a:solidFill>
                  <a:srgbClr val="00B0F0"/>
                </a:solidFill>
              </a:rPr>
              <a:t>que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ella</a:t>
            </a:r>
            <a:endParaRPr lang="en-US" sz="2000" dirty="0" smtClean="0">
              <a:solidFill>
                <a:srgbClr val="00B0F0"/>
              </a:solidFill>
            </a:endParaRPr>
          </a:p>
          <a:p>
            <a:r>
              <a:rPr lang="en-US" sz="2000" dirty="0" smtClean="0"/>
              <a:t>With verbs:</a:t>
            </a:r>
          </a:p>
          <a:p>
            <a:pPr lvl="1"/>
            <a:r>
              <a:rPr lang="en-US" sz="2000" dirty="0" smtClean="0"/>
              <a:t>Use “mas/</a:t>
            </a:r>
            <a:r>
              <a:rPr lang="en-US" sz="2000" dirty="0" err="1" smtClean="0"/>
              <a:t>menos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” together</a:t>
            </a:r>
          </a:p>
          <a:p>
            <a:pPr lvl="2"/>
            <a:r>
              <a:rPr lang="en-US" sz="2000" dirty="0" smtClean="0">
                <a:solidFill>
                  <a:srgbClr val="00B0F0"/>
                </a:solidFill>
              </a:rPr>
              <a:t>El </a:t>
            </a:r>
            <a:r>
              <a:rPr lang="en-US" sz="2000" dirty="0" err="1" smtClean="0">
                <a:solidFill>
                  <a:srgbClr val="00B0F0"/>
                </a:solidFill>
              </a:rPr>
              <a:t>habla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menos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que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su</a:t>
            </a:r>
            <a:r>
              <a:rPr lang="en-US" sz="2000" dirty="0" smtClean="0">
                <a:solidFill>
                  <a:srgbClr val="00B0F0"/>
                </a:solidFill>
              </a:rPr>
              <a:t> amigo</a:t>
            </a:r>
          </a:p>
          <a:p>
            <a:pPr lvl="2"/>
            <a:r>
              <a:rPr lang="en-US" sz="2000" dirty="0" smtClean="0">
                <a:solidFill>
                  <a:srgbClr val="00B0F0"/>
                </a:solidFill>
              </a:rPr>
              <a:t>Juan come mas </a:t>
            </a:r>
            <a:r>
              <a:rPr lang="en-US" sz="2000" dirty="0" err="1" smtClean="0">
                <a:solidFill>
                  <a:srgbClr val="00B0F0"/>
                </a:solidFill>
              </a:rPr>
              <a:t>que</a:t>
            </a:r>
            <a:r>
              <a:rPr lang="en-US" sz="2000" dirty="0" smtClean="0">
                <a:solidFill>
                  <a:srgbClr val="00B0F0"/>
                </a:solidFill>
              </a:rPr>
              <a:t> Luis</a:t>
            </a:r>
          </a:p>
        </p:txBody>
      </p:sp>
    </p:spTree>
    <p:extLst>
      <p:ext uri="{BB962C8B-B14F-4D97-AF65-F5344CB8AC3E}">
        <p14:creationId xmlns:p14="http://schemas.microsoft.com/office/powerpoint/2010/main" val="25317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SUPERLATIVES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Formula:</a:t>
            </a:r>
          </a:p>
          <a:p>
            <a:pPr lvl="1"/>
            <a:r>
              <a:rPr lang="en-US" sz="2400" dirty="0" smtClean="0"/>
              <a:t>El/la/los/</a:t>
            </a:r>
            <a:r>
              <a:rPr lang="en-US" sz="2400" dirty="0" err="1" smtClean="0"/>
              <a:t>las</a:t>
            </a:r>
            <a:r>
              <a:rPr lang="en-US" sz="2400" dirty="0" smtClean="0"/>
              <a:t>(noun) + mas/</a:t>
            </a:r>
            <a:r>
              <a:rPr lang="en-US" sz="2400" dirty="0" err="1" smtClean="0"/>
              <a:t>menos</a:t>
            </a:r>
            <a:r>
              <a:rPr lang="en-US" sz="2400" dirty="0" smtClean="0"/>
              <a:t> + adjective+ de</a:t>
            </a:r>
          </a:p>
          <a:p>
            <a:pPr lvl="2"/>
            <a:r>
              <a:rPr lang="en-US" sz="2400" dirty="0" err="1" smtClean="0">
                <a:solidFill>
                  <a:srgbClr val="00B0F0"/>
                </a:solidFill>
              </a:rPr>
              <a:t>Yo</a:t>
            </a:r>
            <a:r>
              <a:rPr lang="en-US" sz="2400" dirty="0" smtClean="0">
                <a:solidFill>
                  <a:srgbClr val="00B0F0"/>
                </a:solidFill>
              </a:rPr>
              <a:t> soy el </a:t>
            </a:r>
            <a:r>
              <a:rPr lang="en-US" sz="2400" dirty="0" err="1" smtClean="0">
                <a:solidFill>
                  <a:srgbClr val="00B0F0"/>
                </a:solidFill>
              </a:rPr>
              <a:t>chico</a:t>
            </a:r>
            <a:r>
              <a:rPr lang="en-US" sz="2400" dirty="0" smtClean="0">
                <a:solidFill>
                  <a:srgbClr val="00B0F0"/>
                </a:solidFill>
              </a:rPr>
              <a:t> mas </a:t>
            </a:r>
            <a:r>
              <a:rPr lang="en-US" sz="2400" dirty="0" err="1" smtClean="0">
                <a:solidFill>
                  <a:srgbClr val="00B0F0"/>
                </a:solidFill>
              </a:rPr>
              <a:t>guapo</a:t>
            </a:r>
            <a:r>
              <a:rPr lang="en-US" sz="2400" dirty="0" smtClean="0">
                <a:solidFill>
                  <a:srgbClr val="00B0F0"/>
                </a:solidFill>
              </a:rPr>
              <a:t> de la </a:t>
            </a:r>
            <a:r>
              <a:rPr lang="en-US" sz="2400" dirty="0" err="1" smtClean="0">
                <a:solidFill>
                  <a:srgbClr val="00B0F0"/>
                </a:solidFill>
              </a:rPr>
              <a:t>clase</a:t>
            </a:r>
            <a:endParaRPr lang="en-US" sz="2400" dirty="0" smtClean="0">
              <a:solidFill>
                <a:srgbClr val="00B0F0"/>
              </a:solidFill>
            </a:endParaRPr>
          </a:p>
          <a:p>
            <a:pPr lvl="2"/>
            <a:r>
              <a:rPr lang="en-US" sz="2400" dirty="0" smtClean="0">
                <a:solidFill>
                  <a:srgbClr val="00B0F0"/>
                </a:solidFill>
              </a:rPr>
              <a:t>Ella </a:t>
            </a:r>
            <a:r>
              <a:rPr lang="en-US" sz="2400" dirty="0" err="1" smtClean="0">
                <a:solidFill>
                  <a:srgbClr val="00B0F0"/>
                </a:solidFill>
              </a:rPr>
              <a:t>es</a:t>
            </a:r>
            <a:r>
              <a:rPr lang="en-US" sz="2400" dirty="0" smtClean="0">
                <a:solidFill>
                  <a:srgbClr val="00B0F0"/>
                </a:solidFill>
              </a:rPr>
              <a:t> la </a:t>
            </a:r>
            <a:r>
              <a:rPr lang="en-US" sz="2400" dirty="0" err="1" smtClean="0">
                <a:solidFill>
                  <a:srgbClr val="00B0F0"/>
                </a:solidFill>
              </a:rPr>
              <a:t>chica</a:t>
            </a:r>
            <a:r>
              <a:rPr lang="en-US" sz="2400" dirty="0" smtClean="0">
                <a:solidFill>
                  <a:srgbClr val="00B0F0"/>
                </a:solidFill>
              </a:rPr>
              <a:t> mas </a:t>
            </a:r>
            <a:r>
              <a:rPr lang="en-US" sz="2400" dirty="0" err="1" smtClean="0">
                <a:solidFill>
                  <a:srgbClr val="00B0F0"/>
                </a:solidFill>
              </a:rPr>
              <a:t>inteligente</a:t>
            </a:r>
            <a:r>
              <a:rPr lang="en-US" sz="2400" dirty="0" smtClean="0">
                <a:solidFill>
                  <a:srgbClr val="00B0F0"/>
                </a:solidFill>
              </a:rPr>
              <a:t> de </a:t>
            </a:r>
            <a:r>
              <a:rPr lang="en-US" sz="2400" dirty="0" err="1" smtClean="0">
                <a:solidFill>
                  <a:srgbClr val="00B0F0"/>
                </a:solidFill>
              </a:rPr>
              <a:t>su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grupo</a:t>
            </a:r>
            <a:endParaRPr lang="en-US" sz="2400" dirty="0" smtClean="0">
              <a:solidFill>
                <a:srgbClr val="00B0F0"/>
              </a:solidFill>
            </a:endParaRPr>
          </a:p>
          <a:p>
            <a:pPr lvl="2"/>
            <a:r>
              <a:rPr lang="en-US" sz="2400" dirty="0" err="1" smtClean="0">
                <a:solidFill>
                  <a:srgbClr val="00B0F0"/>
                </a:solidFill>
              </a:rPr>
              <a:t>Ese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libro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es</a:t>
            </a:r>
            <a:r>
              <a:rPr lang="en-US" sz="2400" dirty="0" smtClean="0">
                <a:solidFill>
                  <a:srgbClr val="00B0F0"/>
                </a:solidFill>
              </a:rPr>
              <a:t> el mas </a:t>
            </a:r>
            <a:r>
              <a:rPr lang="en-US" sz="2400" dirty="0" err="1" smtClean="0">
                <a:solidFill>
                  <a:srgbClr val="00B0F0"/>
                </a:solidFill>
              </a:rPr>
              <a:t>caro</a:t>
            </a:r>
            <a:r>
              <a:rPr lang="en-US" sz="2400" dirty="0" smtClean="0">
                <a:solidFill>
                  <a:srgbClr val="00B0F0"/>
                </a:solidFill>
              </a:rPr>
              <a:t> de </a:t>
            </a:r>
            <a:r>
              <a:rPr lang="en-US" sz="2400" dirty="0" err="1" smtClean="0">
                <a:solidFill>
                  <a:srgbClr val="00B0F0"/>
                </a:solidFill>
              </a:rPr>
              <a:t>todos</a:t>
            </a:r>
            <a:endParaRPr lang="en-US" sz="2400" dirty="0" smtClean="0">
              <a:solidFill>
                <a:srgbClr val="00B0F0"/>
              </a:solidFill>
            </a:endParaRP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562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IRREGULAR FORMS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MEJOR ------------BETTER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PEOR ---------------WORSE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MAYOR ------------OLDER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MENOR-------------YOUNGER</a:t>
            </a:r>
          </a:p>
          <a:p>
            <a:pPr lvl="1"/>
            <a:r>
              <a:rPr lang="en-US" sz="1800" dirty="0" smtClean="0"/>
              <a:t>Use </a:t>
            </a:r>
            <a:r>
              <a:rPr lang="en-US" sz="1800" dirty="0" err="1" smtClean="0">
                <a:solidFill>
                  <a:srgbClr val="00B0F0"/>
                </a:solidFill>
              </a:rPr>
              <a:t>mejor</a:t>
            </a:r>
            <a:r>
              <a:rPr lang="en-US" sz="1800" dirty="0" smtClean="0">
                <a:solidFill>
                  <a:srgbClr val="00B0F0"/>
                </a:solidFill>
              </a:rPr>
              <a:t>/</a:t>
            </a:r>
            <a:r>
              <a:rPr lang="en-US" sz="1800" dirty="0" err="1" smtClean="0">
                <a:solidFill>
                  <a:srgbClr val="00B0F0"/>
                </a:solidFill>
              </a:rPr>
              <a:t>peor</a:t>
            </a:r>
            <a:r>
              <a:rPr lang="en-US" sz="1800" dirty="0" smtClean="0"/>
              <a:t> to describe quality or performance</a:t>
            </a:r>
          </a:p>
          <a:p>
            <a:pPr lvl="1"/>
            <a:r>
              <a:rPr lang="en-US" sz="1800" dirty="0" smtClean="0"/>
              <a:t>Use </a:t>
            </a:r>
            <a:r>
              <a:rPr lang="en-US" sz="1800" dirty="0" smtClean="0">
                <a:solidFill>
                  <a:srgbClr val="00B0F0"/>
                </a:solidFill>
              </a:rPr>
              <a:t>mas </a:t>
            </a:r>
            <a:r>
              <a:rPr lang="en-US" sz="1800" dirty="0" err="1" smtClean="0">
                <a:solidFill>
                  <a:srgbClr val="00B0F0"/>
                </a:solidFill>
              </a:rPr>
              <a:t>bueno</a:t>
            </a:r>
            <a:r>
              <a:rPr lang="en-US" sz="1800" dirty="0" smtClean="0">
                <a:solidFill>
                  <a:srgbClr val="00B0F0"/>
                </a:solidFill>
              </a:rPr>
              <a:t>/mas </a:t>
            </a:r>
            <a:r>
              <a:rPr lang="en-US" sz="1800" dirty="0" err="1" smtClean="0">
                <a:solidFill>
                  <a:srgbClr val="00B0F0"/>
                </a:solidFill>
              </a:rPr>
              <a:t>malo</a:t>
            </a:r>
            <a:r>
              <a:rPr lang="en-US" sz="1800" dirty="0" smtClean="0"/>
              <a:t> to describe moral or ethical behavior</a:t>
            </a:r>
          </a:p>
          <a:p>
            <a:pPr lvl="1"/>
            <a:r>
              <a:rPr lang="en-US" sz="1800" dirty="0" smtClean="0"/>
              <a:t>Use </a:t>
            </a:r>
            <a:r>
              <a:rPr lang="en-US" sz="1800" dirty="0" smtClean="0">
                <a:solidFill>
                  <a:srgbClr val="00B0F0"/>
                </a:solidFill>
              </a:rPr>
              <a:t>mayor/</a:t>
            </a:r>
            <a:r>
              <a:rPr lang="en-US" sz="1800" dirty="0" err="1" smtClean="0">
                <a:solidFill>
                  <a:srgbClr val="00B0F0"/>
                </a:solidFill>
              </a:rPr>
              <a:t>menor</a:t>
            </a:r>
            <a:r>
              <a:rPr lang="en-US" sz="1800" dirty="0" smtClean="0"/>
              <a:t> when </a:t>
            </a:r>
            <a:r>
              <a:rPr lang="en-US" sz="1800" dirty="0" err="1" smtClean="0"/>
              <a:t>refering</a:t>
            </a:r>
            <a:r>
              <a:rPr lang="en-US" sz="1800" dirty="0" smtClean="0"/>
              <a:t> to age</a:t>
            </a:r>
          </a:p>
          <a:p>
            <a:pPr lvl="1"/>
            <a:r>
              <a:rPr lang="en-US" sz="1800" dirty="0" smtClean="0"/>
              <a:t>Use </a:t>
            </a:r>
            <a:r>
              <a:rPr lang="en-US" sz="1800" dirty="0" smtClean="0">
                <a:solidFill>
                  <a:srgbClr val="00B0F0"/>
                </a:solidFill>
              </a:rPr>
              <a:t>mas </a:t>
            </a:r>
            <a:r>
              <a:rPr lang="en-US" sz="1800" dirty="0" err="1" smtClean="0">
                <a:solidFill>
                  <a:srgbClr val="00B0F0"/>
                </a:solidFill>
              </a:rPr>
              <a:t>grande</a:t>
            </a:r>
            <a:r>
              <a:rPr lang="en-US" sz="1800" dirty="0" smtClean="0">
                <a:solidFill>
                  <a:srgbClr val="00B0F0"/>
                </a:solidFill>
              </a:rPr>
              <a:t>/mas </a:t>
            </a:r>
            <a:r>
              <a:rPr lang="en-US" sz="1800" dirty="0" err="1" smtClean="0">
                <a:solidFill>
                  <a:srgbClr val="00B0F0"/>
                </a:solidFill>
              </a:rPr>
              <a:t>pequeno</a:t>
            </a:r>
            <a:r>
              <a:rPr lang="en-US" sz="1800" dirty="0" smtClean="0"/>
              <a:t> when talking about size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5489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42</TotalTime>
  <Words>185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Autumn</vt:lpstr>
      <vt:lpstr>COMPARISONS AND SUPERLATIVES</vt:lpstr>
      <vt:lpstr>  COMPARISONS OF EQUALITY </vt:lpstr>
      <vt:lpstr>Comparisons of inequality</vt:lpstr>
      <vt:lpstr>SUPERLATIVES</vt:lpstr>
      <vt:lpstr>IRREGULAR FORMS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COMPARISONS AND SUPERLATIVES</dc:title>
  <dc:creator>Bergeron, Maria</dc:creator>
  <cp:lastModifiedBy>Bergeron, Maria</cp:lastModifiedBy>
  <cp:revision>5</cp:revision>
  <dcterms:created xsi:type="dcterms:W3CDTF">2013-04-23T00:57:36Z</dcterms:created>
  <dcterms:modified xsi:type="dcterms:W3CDTF">2013-04-23T11:21:35Z</dcterms:modified>
</cp:coreProperties>
</file>