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F27599-6AA1-4ADA-BDDB-59ABF39198E5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5C9549-599C-44C9-B1E0-784D19E96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CONEXIONES 4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PERO, SINO, SINO QUE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all mean “BUT” in the following contexts:</a:t>
            </a:r>
          </a:p>
          <a:p>
            <a:endParaRPr lang="en-US" dirty="0"/>
          </a:p>
          <a:p>
            <a:pPr marL="0" indent="0"/>
            <a:r>
              <a:rPr lang="en-US" b="0" dirty="0" smtClean="0"/>
              <a:t>1. Use </a:t>
            </a:r>
            <a:r>
              <a:rPr lang="en-US" dirty="0" smtClean="0"/>
              <a:t>PERO</a:t>
            </a:r>
            <a:r>
              <a:rPr lang="en-US" b="0" dirty="0" smtClean="0"/>
              <a:t>  when the second part of the sentence does not correct the first. Also most time the first part is affirmative.</a:t>
            </a:r>
          </a:p>
          <a:p>
            <a:pPr marL="237744" lvl="2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“Me </a:t>
            </a:r>
            <a:r>
              <a:rPr lang="en-US" b="1" dirty="0" err="1" smtClean="0"/>
              <a:t>gustan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peliculas</a:t>
            </a:r>
            <a:r>
              <a:rPr lang="en-US" b="1" dirty="0" smtClean="0"/>
              <a:t> </a:t>
            </a:r>
            <a:r>
              <a:rPr lang="en-US" b="1" dirty="0" err="1" smtClean="0"/>
              <a:t>pero</a:t>
            </a:r>
            <a:r>
              <a:rPr lang="en-US" b="1" dirty="0" smtClean="0"/>
              <a:t> no </a:t>
            </a:r>
            <a:r>
              <a:rPr lang="en-US" b="1" dirty="0" err="1" smtClean="0"/>
              <a:t>quiero</a:t>
            </a:r>
            <a:r>
              <a:rPr lang="en-US" b="1" dirty="0" smtClean="0"/>
              <a:t> </a:t>
            </a:r>
            <a:r>
              <a:rPr lang="en-US" b="1" dirty="0" err="1" smtClean="0"/>
              <a:t>ir</a:t>
            </a:r>
            <a:r>
              <a:rPr lang="en-US" b="1" dirty="0" smtClean="0"/>
              <a:t>”</a:t>
            </a:r>
          </a:p>
          <a:p>
            <a:pPr marL="237744" lvl="2" indent="0">
              <a:buNone/>
            </a:pPr>
            <a:r>
              <a:rPr lang="en-US" b="1" dirty="0"/>
              <a:t>	</a:t>
            </a:r>
            <a:r>
              <a:rPr lang="en-US" b="1" dirty="0" smtClean="0"/>
              <a:t>“El </a:t>
            </a:r>
            <a:r>
              <a:rPr lang="en-US" b="1" dirty="0" err="1" smtClean="0"/>
              <a:t>profesor</a:t>
            </a:r>
            <a:r>
              <a:rPr lang="en-US" b="1" dirty="0" smtClean="0"/>
              <a:t> no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bueno</a:t>
            </a:r>
            <a:r>
              <a:rPr lang="en-US" b="1" dirty="0" smtClean="0"/>
              <a:t> </a:t>
            </a:r>
            <a:r>
              <a:rPr lang="en-US" b="1" dirty="0" err="1" smtClean="0"/>
              <a:t>pero</a:t>
            </a:r>
            <a:r>
              <a:rPr lang="en-US" b="1" dirty="0" smtClean="0"/>
              <a:t> no da </a:t>
            </a:r>
            <a:r>
              <a:rPr lang="en-US" b="1" dirty="0" err="1" smtClean="0"/>
              <a:t>examenes</a:t>
            </a:r>
            <a:r>
              <a:rPr lang="en-US" b="1" smtClean="0"/>
              <a:t>” </a:t>
            </a:r>
          </a:p>
          <a:p>
            <a:pPr marL="237744" lvl="2" indent="0">
              <a:buNone/>
            </a:pPr>
            <a:endParaRPr lang="en-US" b="1" dirty="0" smtClean="0"/>
          </a:p>
          <a:p>
            <a:pPr marL="9144" lvl="1" indent="0">
              <a:buNone/>
            </a:pPr>
            <a:r>
              <a:rPr lang="en-US" dirty="0" smtClean="0"/>
              <a:t>2. Use </a:t>
            </a:r>
            <a:r>
              <a:rPr lang="en-US" b="1" dirty="0" smtClean="0"/>
              <a:t>SINO</a:t>
            </a:r>
            <a:r>
              <a:rPr lang="en-US" dirty="0" smtClean="0"/>
              <a:t>  when the first part of the sentence is negative and is followed by a noun, adverb, or a prepositional </a:t>
            </a:r>
            <a:r>
              <a:rPr lang="en-US" dirty="0" smtClean="0"/>
              <a:t>phrase that corrects the same in the first part</a:t>
            </a:r>
            <a:endParaRPr lang="en-US" dirty="0" smtClean="0"/>
          </a:p>
          <a:p>
            <a:pPr marL="237744" lvl="2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b="1" dirty="0" smtClean="0"/>
              <a:t>No </a:t>
            </a:r>
            <a:r>
              <a:rPr lang="en-US" b="1" dirty="0" err="1" smtClean="0"/>
              <a:t>quiero</a:t>
            </a:r>
            <a:r>
              <a:rPr lang="en-US" b="1" dirty="0" smtClean="0"/>
              <a:t> </a:t>
            </a:r>
            <a:r>
              <a:rPr lang="en-US" b="1" dirty="0" err="1" smtClean="0"/>
              <a:t>ir</a:t>
            </a:r>
            <a:r>
              <a:rPr lang="en-US" b="1" dirty="0" smtClean="0"/>
              <a:t> a cine </a:t>
            </a:r>
            <a:r>
              <a:rPr lang="en-US" b="1" dirty="0" err="1" smtClean="0"/>
              <a:t>sino</a:t>
            </a:r>
            <a:r>
              <a:rPr lang="en-US" b="1" dirty="0" smtClean="0"/>
              <a:t> a casa” “No soy alto </a:t>
            </a:r>
            <a:r>
              <a:rPr lang="en-US" b="1" dirty="0" err="1" smtClean="0"/>
              <a:t>sino</a:t>
            </a:r>
            <a:r>
              <a:rPr lang="en-US" b="1" dirty="0" smtClean="0"/>
              <a:t> </a:t>
            </a:r>
            <a:r>
              <a:rPr lang="en-US" b="1" dirty="0" err="1" smtClean="0"/>
              <a:t>bajo</a:t>
            </a:r>
            <a:r>
              <a:rPr lang="en-US" b="1" dirty="0" smtClean="0"/>
              <a:t>”</a:t>
            </a:r>
          </a:p>
          <a:p>
            <a:pPr marL="237744" lvl="2" indent="0">
              <a:buNone/>
            </a:pPr>
            <a:endParaRPr lang="en-US" dirty="0"/>
          </a:p>
          <a:p>
            <a:pPr marL="9144" lvl="1" indent="0">
              <a:buNone/>
            </a:pPr>
            <a:r>
              <a:rPr lang="en-US" dirty="0" smtClean="0"/>
              <a:t>3. Use </a:t>
            </a:r>
            <a:r>
              <a:rPr lang="en-US" b="1" dirty="0" smtClean="0"/>
              <a:t>SINO QUE  </a:t>
            </a:r>
            <a:r>
              <a:rPr lang="en-US" dirty="0" smtClean="0"/>
              <a:t>if the first part of the sentence is negative and it is followed by a new verb.</a:t>
            </a:r>
          </a:p>
          <a:p>
            <a:pPr marL="237744" lvl="2" indent="0">
              <a:buNone/>
            </a:pPr>
            <a:r>
              <a:rPr lang="en-US" dirty="0"/>
              <a:t>	</a:t>
            </a:r>
            <a:r>
              <a:rPr lang="en-US" dirty="0" smtClean="0"/>
              <a:t>“ </a:t>
            </a:r>
            <a:r>
              <a:rPr lang="en-US" b="1" dirty="0" smtClean="0"/>
              <a:t>No </a:t>
            </a:r>
            <a:r>
              <a:rPr lang="en-US" b="1" dirty="0" err="1" smtClean="0"/>
              <a:t>quiero</a:t>
            </a:r>
            <a:r>
              <a:rPr lang="en-US" b="1" dirty="0" smtClean="0"/>
              <a:t> </a:t>
            </a:r>
            <a:r>
              <a:rPr lang="en-US" b="1" dirty="0" err="1" smtClean="0"/>
              <a:t>ir</a:t>
            </a:r>
            <a:r>
              <a:rPr lang="en-US" b="1" dirty="0" smtClean="0"/>
              <a:t> al cine </a:t>
            </a:r>
            <a:r>
              <a:rPr lang="en-US" b="1" dirty="0" err="1" smtClean="0"/>
              <a:t>sino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prefiero</a:t>
            </a:r>
            <a:r>
              <a:rPr lang="en-US" b="1" dirty="0" smtClean="0"/>
              <a:t> </a:t>
            </a:r>
            <a:r>
              <a:rPr lang="en-US" b="1" dirty="0" err="1" smtClean="0"/>
              <a:t>ir</a:t>
            </a:r>
            <a:r>
              <a:rPr lang="en-US" b="1" dirty="0" smtClean="0"/>
              <a:t> a casa</a:t>
            </a:r>
          </a:p>
          <a:p>
            <a:pPr marL="237744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63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COGNADES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SOPORTAR  -  </a:t>
            </a:r>
            <a:r>
              <a:rPr lang="en-US" b="0" dirty="0" smtClean="0">
                <a:solidFill>
                  <a:srgbClr val="FF0000"/>
                </a:solidFill>
              </a:rPr>
              <a:t>to put up with, to tolerate</a:t>
            </a:r>
          </a:p>
          <a:p>
            <a:r>
              <a:rPr lang="en-US" dirty="0"/>
              <a:t>	</a:t>
            </a:r>
            <a:r>
              <a:rPr lang="en-US" dirty="0" smtClean="0"/>
              <a:t>“No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soportalo</a:t>
            </a:r>
            <a:r>
              <a:rPr lang="en-US" dirty="0" smtClean="0"/>
              <a:t>”  (I can’t  stand him!)</a:t>
            </a:r>
          </a:p>
          <a:p>
            <a:endParaRPr lang="en-US" dirty="0" smtClean="0"/>
          </a:p>
          <a:p>
            <a:r>
              <a:rPr lang="en-US" dirty="0" smtClean="0"/>
              <a:t>APOYAR – </a:t>
            </a:r>
            <a:r>
              <a:rPr lang="en-US" b="0" dirty="0" smtClean="0">
                <a:solidFill>
                  <a:srgbClr val="FF0000"/>
                </a:solidFill>
              </a:rPr>
              <a:t>to support</a:t>
            </a:r>
          </a:p>
          <a:p>
            <a:r>
              <a:rPr lang="en-US" dirty="0"/>
              <a:t>	</a:t>
            </a:r>
            <a:r>
              <a:rPr lang="en-US" dirty="0" smtClean="0"/>
              <a:t>“No </a:t>
            </a:r>
            <a:r>
              <a:rPr lang="en-US" dirty="0" err="1" smtClean="0"/>
              <a:t>apoyo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decision </a:t>
            </a:r>
            <a:r>
              <a:rPr lang="en-US" dirty="0" err="1" smtClean="0"/>
              <a:t>pero</a:t>
            </a:r>
            <a:r>
              <a:rPr lang="en-US" dirty="0" smtClean="0"/>
              <a:t> la </a:t>
            </a:r>
            <a:r>
              <a:rPr lang="en-US" dirty="0" err="1" smtClean="0"/>
              <a:t>entiendo</a:t>
            </a:r>
            <a:r>
              <a:rPr lang="en-US" dirty="0" smtClean="0"/>
              <a:t>” (I don’t support your decision but I understand it)</a:t>
            </a:r>
          </a:p>
          <a:p>
            <a:endParaRPr lang="en-US" dirty="0" smtClean="0"/>
          </a:p>
          <a:p>
            <a:r>
              <a:rPr lang="en-US" dirty="0" smtClean="0"/>
              <a:t>El RECUERDO:  </a:t>
            </a:r>
            <a:r>
              <a:rPr lang="en-US" b="0" dirty="0" smtClean="0">
                <a:solidFill>
                  <a:srgbClr val="FF0000"/>
                </a:solidFill>
              </a:rPr>
              <a:t>memory (as a remembrance)</a:t>
            </a:r>
          </a:p>
          <a:p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malos</a:t>
            </a:r>
            <a:r>
              <a:rPr lang="en-US" dirty="0" smtClean="0"/>
              <a:t> </a:t>
            </a:r>
            <a:r>
              <a:rPr lang="en-US" dirty="0" err="1" smtClean="0"/>
              <a:t>recuerdos</a:t>
            </a:r>
            <a:r>
              <a:rPr lang="en-US" dirty="0" smtClean="0"/>
              <a:t> del </a:t>
            </a:r>
            <a:r>
              <a:rPr lang="en-US" dirty="0" err="1" smtClean="0"/>
              <a:t>examen</a:t>
            </a:r>
            <a:r>
              <a:rPr lang="en-US" dirty="0" smtClean="0"/>
              <a:t> final” (I have bad memories of the final test)</a:t>
            </a:r>
          </a:p>
          <a:p>
            <a:endParaRPr lang="en-US" dirty="0" smtClean="0"/>
          </a:p>
          <a:p>
            <a:r>
              <a:rPr lang="en-US" dirty="0" smtClean="0"/>
              <a:t>LA MEMORIA:  </a:t>
            </a:r>
            <a:r>
              <a:rPr lang="en-US" b="0" dirty="0" smtClean="0">
                <a:solidFill>
                  <a:srgbClr val="FF0000"/>
                </a:solidFill>
              </a:rPr>
              <a:t>memory (capacity)</a:t>
            </a:r>
          </a:p>
          <a:p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y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recordar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dijieste</a:t>
            </a:r>
            <a:r>
              <a:rPr lang="en-US" dirty="0" smtClean="0"/>
              <a:t>” (I have good memory and can </a:t>
            </a:r>
            <a:r>
              <a:rPr lang="en-US" dirty="0" err="1" smtClean="0"/>
              <a:t>rememember</a:t>
            </a:r>
            <a:r>
              <a:rPr lang="en-US" dirty="0" smtClean="0"/>
              <a:t> everything you told me).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</TotalTime>
  <Words>57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Franklin Gothic Book</vt:lpstr>
      <vt:lpstr>Franklin Gothic Medium</vt:lpstr>
      <vt:lpstr>Tunga</vt:lpstr>
      <vt:lpstr>Wingdings</vt:lpstr>
      <vt:lpstr>Angles</vt:lpstr>
      <vt:lpstr>CONEXIONES 4 TIDBITS</vt:lpstr>
      <vt:lpstr>PERO, SINO, SINO QUE</vt:lpstr>
      <vt:lpstr>FALSE COGNADES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CONEXIONES 4 TIDBITS</dc:title>
  <dc:creator>Bergeron, Maria</dc:creator>
  <cp:lastModifiedBy>Bergeron, Maria</cp:lastModifiedBy>
  <cp:revision>4</cp:revision>
  <dcterms:created xsi:type="dcterms:W3CDTF">2013-03-07T12:50:09Z</dcterms:created>
  <dcterms:modified xsi:type="dcterms:W3CDTF">2014-02-09T23:26:45Z</dcterms:modified>
</cp:coreProperties>
</file>