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7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6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4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5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9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7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3643-1F4A-4C52-841F-F21BA256B16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AB71-55DA-4882-8679-0302128C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2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verb HABER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&amp;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How to express “How long...”!!!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Verb HABER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 Used as an conjugated helping verb in all perfect tenses.</a:t>
            </a:r>
          </a:p>
          <a:p>
            <a:r>
              <a:rPr lang="en-US" dirty="0"/>
              <a:t>	</a:t>
            </a:r>
            <a:r>
              <a:rPr lang="en-US" b="1" dirty="0" smtClean="0"/>
              <a:t>Present perfect: </a:t>
            </a:r>
            <a:r>
              <a:rPr lang="en-US" b="1" dirty="0" smtClean="0">
                <a:solidFill>
                  <a:srgbClr val="FF0000"/>
                </a:solidFill>
              </a:rPr>
              <a:t>he </a:t>
            </a:r>
            <a:r>
              <a:rPr lang="en-US" b="1" dirty="0" err="1" smtClean="0">
                <a:solidFill>
                  <a:srgbClr val="FF0000"/>
                </a:solidFill>
              </a:rPr>
              <a:t>hablado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/>
              <a:t>	</a:t>
            </a:r>
            <a:r>
              <a:rPr lang="en-US" b="1" dirty="0" smtClean="0"/>
              <a:t>Pluperfect: </a:t>
            </a:r>
            <a:r>
              <a:rPr lang="en-US" b="1" dirty="0" err="1" smtClean="0">
                <a:solidFill>
                  <a:srgbClr val="00B050"/>
                </a:solidFill>
              </a:rPr>
              <a:t>había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hablado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/>
              <a:t>	</a:t>
            </a:r>
            <a:r>
              <a:rPr lang="en-US" b="1" dirty="0" smtClean="0"/>
              <a:t>future perfect: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habré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hablado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/>
              <a:t>	</a:t>
            </a:r>
            <a:r>
              <a:rPr lang="en-US" b="1" dirty="0" smtClean="0"/>
              <a:t>conditional perfect: </a:t>
            </a:r>
            <a:r>
              <a:rPr lang="en-US" b="1" dirty="0" err="1" smtClean="0">
                <a:solidFill>
                  <a:srgbClr val="7030A0"/>
                </a:solidFill>
              </a:rPr>
              <a:t>habría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hablado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/>
              <a:t>	</a:t>
            </a:r>
            <a:r>
              <a:rPr lang="en-US" b="1" dirty="0" smtClean="0"/>
              <a:t>Present perfect subjunctive: </a:t>
            </a:r>
            <a:r>
              <a:rPr lang="en-US" b="1" dirty="0" err="1" smtClean="0">
                <a:solidFill>
                  <a:srgbClr val="FFC000"/>
                </a:solidFill>
              </a:rPr>
              <a:t>haya</a:t>
            </a:r>
            <a:r>
              <a:rPr lang="en-US" b="1" dirty="0" smtClean="0">
                <a:solidFill>
                  <a:srgbClr val="FFC000"/>
                </a:solidFill>
              </a:rPr>
              <a:t>  </a:t>
            </a:r>
            <a:r>
              <a:rPr lang="en-US" b="1" dirty="0" err="1" smtClean="0">
                <a:solidFill>
                  <a:srgbClr val="FFC000"/>
                </a:solidFill>
              </a:rPr>
              <a:t>hablado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/>
              <a:t>	</a:t>
            </a:r>
            <a:r>
              <a:rPr lang="en-US" b="1" dirty="0" smtClean="0"/>
              <a:t>Imperfect subjunctive: </a:t>
            </a:r>
            <a:r>
              <a:rPr lang="en-US" b="1" dirty="0" err="1" smtClean="0">
                <a:solidFill>
                  <a:schemeClr val="accent2"/>
                </a:solidFill>
              </a:rPr>
              <a:t>hubiera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hablado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Haber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As an impersonal expression meaning “There is” “There are”. </a:t>
            </a:r>
            <a:r>
              <a:rPr lang="en-US" b="1" dirty="0" smtClean="0"/>
              <a:t>It is always used in 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person SINGULAR.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	</a:t>
            </a:r>
            <a:r>
              <a:rPr lang="en-US" dirty="0" err="1" smtClean="0"/>
              <a:t>presente</a:t>
            </a:r>
            <a:r>
              <a:rPr lang="en-US" dirty="0" smtClean="0"/>
              <a:t>: hay (there is, there are)</a:t>
            </a:r>
          </a:p>
          <a:p>
            <a:r>
              <a:rPr lang="en-US" b="1" dirty="0"/>
              <a:t>	</a:t>
            </a:r>
            <a:r>
              <a:rPr lang="en-US" dirty="0" err="1" smtClean="0"/>
              <a:t>pretérito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hubo</a:t>
            </a:r>
            <a:r>
              <a:rPr lang="en-US" dirty="0" smtClean="0">
                <a:solidFill>
                  <a:srgbClr val="0070C0"/>
                </a:solidFill>
              </a:rPr>
              <a:t> (there was, there were)</a:t>
            </a:r>
          </a:p>
          <a:p>
            <a:r>
              <a:rPr lang="en-US" dirty="0"/>
              <a:t>	</a:t>
            </a:r>
            <a:r>
              <a:rPr lang="en-US" dirty="0" err="1" smtClean="0"/>
              <a:t>imperfecto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habia</a:t>
            </a:r>
            <a:r>
              <a:rPr lang="en-US" dirty="0" smtClean="0">
                <a:solidFill>
                  <a:srgbClr val="FF0000"/>
                </a:solidFill>
              </a:rPr>
              <a:t> (same as pret.)</a:t>
            </a:r>
          </a:p>
          <a:p>
            <a:r>
              <a:rPr lang="en-US" dirty="0"/>
              <a:t>	</a:t>
            </a:r>
            <a:r>
              <a:rPr lang="en-US" dirty="0" err="1" smtClean="0"/>
              <a:t>futuro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habrá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(there will be)</a:t>
            </a:r>
          </a:p>
          <a:p>
            <a:r>
              <a:rPr lang="en-US" dirty="0"/>
              <a:t>	</a:t>
            </a:r>
            <a:r>
              <a:rPr lang="en-US" dirty="0" err="1" smtClean="0"/>
              <a:t>condicional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habría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(there would be)</a:t>
            </a:r>
          </a:p>
          <a:p>
            <a:r>
              <a:rPr lang="en-US" dirty="0"/>
              <a:t>	</a:t>
            </a:r>
            <a:r>
              <a:rPr lang="en-US" dirty="0" err="1" smtClean="0"/>
              <a:t>Subjuntivo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haya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/>
              <a:t>	</a:t>
            </a:r>
            <a:r>
              <a:rPr lang="en-US" dirty="0" smtClean="0"/>
              <a:t>Impf. </a:t>
            </a:r>
            <a:r>
              <a:rPr lang="en-US" dirty="0" err="1" smtClean="0"/>
              <a:t>Subjun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accent5"/>
                </a:solidFill>
              </a:rPr>
              <a:t>hubiera</a:t>
            </a: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930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to talk about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Something that was going on for a period of time when something else happened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Hacía</a:t>
            </a:r>
            <a:r>
              <a:rPr lang="en-US" dirty="0" smtClean="0">
                <a:solidFill>
                  <a:srgbClr val="FF0000"/>
                </a:solidFill>
              </a:rPr>
              <a:t> + period of time +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+verb in the </a:t>
            </a:r>
            <a:r>
              <a:rPr lang="en-US" dirty="0" err="1" smtClean="0">
                <a:solidFill>
                  <a:srgbClr val="FF0000"/>
                </a:solidFill>
              </a:rPr>
              <a:t>imperf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As a question: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¿</a:t>
            </a:r>
            <a:r>
              <a:rPr lang="en-US" dirty="0" err="1" smtClean="0">
                <a:solidFill>
                  <a:srgbClr val="FF0000"/>
                </a:solidFill>
              </a:rPr>
              <a:t>Cuánto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tiempo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hacia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+ verb in the </a:t>
            </a:r>
            <a:r>
              <a:rPr lang="en-US" dirty="0" err="1" smtClean="0">
                <a:solidFill>
                  <a:srgbClr val="FF0000"/>
                </a:solidFill>
              </a:rPr>
              <a:t>imperft</a:t>
            </a:r>
            <a:r>
              <a:rPr lang="en-US" dirty="0" smtClean="0"/>
              <a:t>.</a:t>
            </a:r>
          </a:p>
          <a:p>
            <a:pPr marL="571500" indent="-514350">
              <a:buAutoNum type="arabicPeriod" startAt="2"/>
            </a:pPr>
            <a:r>
              <a:rPr lang="en-US" dirty="0" smtClean="0"/>
              <a:t>To talk about how much time has passed since the action ended.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70C0"/>
                </a:solidFill>
              </a:rPr>
              <a:t>Hace</a:t>
            </a:r>
            <a:r>
              <a:rPr lang="en-US" dirty="0" smtClean="0">
                <a:solidFill>
                  <a:srgbClr val="0070C0"/>
                </a:solidFill>
              </a:rPr>
              <a:t> + period of time + </a:t>
            </a:r>
            <a:r>
              <a:rPr lang="en-US" dirty="0" err="1" smtClean="0">
                <a:solidFill>
                  <a:srgbClr val="0070C0"/>
                </a:solidFill>
              </a:rPr>
              <a:t>que</a:t>
            </a:r>
            <a:r>
              <a:rPr lang="en-US" dirty="0" smtClean="0">
                <a:solidFill>
                  <a:srgbClr val="0070C0"/>
                </a:solidFill>
              </a:rPr>
              <a:t> + verb in the </a:t>
            </a:r>
            <a:r>
              <a:rPr lang="en-US" dirty="0" err="1" smtClean="0">
                <a:solidFill>
                  <a:srgbClr val="0070C0"/>
                </a:solidFill>
              </a:rPr>
              <a:t>preterite</a:t>
            </a:r>
            <a:endParaRPr lang="en-US" dirty="0" smtClean="0">
              <a:solidFill>
                <a:srgbClr val="0070C0"/>
              </a:solidFill>
            </a:endParaRPr>
          </a:p>
          <a:p>
            <a:pPr lvl="1">
              <a:buFontTx/>
              <a:buChar char="-"/>
            </a:pPr>
            <a:r>
              <a:rPr lang="en-US" dirty="0" smtClean="0"/>
              <a:t>As a question: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0070C0"/>
                </a:solidFill>
              </a:rPr>
              <a:t>¿</a:t>
            </a:r>
            <a:r>
              <a:rPr lang="en-US" dirty="0" err="1" smtClean="0">
                <a:solidFill>
                  <a:srgbClr val="0070C0"/>
                </a:solidFill>
              </a:rPr>
              <a:t>Cuánto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tiempo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hace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que</a:t>
            </a:r>
            <a:r>
              <a:rPr lang="en-US" dirty="0" smtClean="0">
                <a:solidFill>
                  <a:srgbClr val="0070C0"/>
                </a:solidFill>
              </a:rPr>
              <a:t> + verb in the </a:t>
            </a:r>
            <a:r>
              <a:rPr lang="en-US" dirty="0" err="1" smtClean="0">
                <a:solidFill>
                  <a:srgbClr val="0070C0"/>
                </a:solidFill>
              </a:rPr>
              <a:t>preterite</a:t>
            </a:r>
            <a:endParaRPr lang="en-US" dirty="0" smtClean="0">
              <a:solidFill>
                <a:srgbClr val="0070C0"/>
              </a:solidFill>
            </a:endParaRPr>
          </a:p>
          <a:p>
            <a:pPr lvl="2">
              <a:buFontTx/>
              <a:buChar char="-"/>
            </a:pPr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16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verb HABER &amp;</vt:lpstr>
      <vt:lpstr>The Verb HABER</vt:lpstr>
      <vt:lpstr>The Verb Haber</vt:lpstr>
      <vt:lpstr>Expressions to talk about the past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 &amp;</dc:title>
  <dc:creator>Bergeron, Maria</dc:creator>
  <cp:lastModifiedBy>Bergeron, Maria</cp:lastModifiedBy>
  <cp:revision>5</cp:revision>
  <dcterms:created xsi:type="dcterms:W3CDTF">2012-09-18T13:25:51Z</dcterms:created>
  <dcterms:modified xsi:type="dcterms:W3CDTF">2012-09-18T14:50:12Z</dcterms:modified>
</cp:coreProperties>
</file>