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2825"/>
            <a:ext cx="8229600" cy="2136775"/>
          </a:xfrm>
        </p:spPr>
        <p:txBody>
          <a:bodyPr anchor="b" anchorCtr="0">
            <a:noAutofit/>
          </a:bodyPr>
          <a:lstStyle>
            <a:lvl1pPr>
              <a:defRPr sz="5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64424"/>
            <a:ext cx="8229600" cy="1174375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85CB-0C71-C942-B1DC-E9AFCCBE2C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04A-DDD4-4BE5-9F0F-C50D317D165F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4865"/>
            <a:ext cx="8229600" cy="107164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74320"/>
            <a:ext cx="8229600" cy="2971800"/>
          </a:xfrm>
          <a:effectLst>
            <a:outerShdw blurRad="114300" sx="103000" sy="103000" algn="ctr" rotWithShape="0">
              <a:schemeClr val="bg1">
                <a:lumMod val="75000"/>
                <a:lumOff val="25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85CB-0C71-C942-B1DC-E9AFCCBE2C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159-39B2-3A41-9816-F3C2F92F1E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329953"/>
            <a:ext cx="7924801" cy="131837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85CB-0C71-C942-B1DC-E9AFCCBE2C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159-39B2-3A41-9816-F3C2F92F1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2776" y="274639"/>
            <a:ext cx="1452283" cy="53736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871447" cy="5373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85CB-0C71-C942-B1DC-E9AFCCBE2C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159-39B2-3A41-9816-F3C2F92F1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85CB-0C71-C942-B1DC-E9AFCCBE2C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159-39B2-3A41-9816-F3C2F92F1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8435"/>
            <a:ext cx="8229600" cy="1362075"/>
          </a:xfrm>
        </p:spPr>
        <p:txBody>
          <a:bodyPr anchor="b" anchorCtr="0">
            <a:no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430401"/>
            <a:ext cx="8229600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85CB-0C71-C942-B1DC-E9AFCCBE2C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159-39B2-3A41-9816-F3C2F92F1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3931920" cy="38735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774825"/>
            <a:ext cx="3931920" cy="38735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85CB-0C71-C942-B1DC-E9AFCCBE2C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159-39B2-3A41-9816-F3C2F92F1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77788"/>
            <a:ext cx="3931920" cy="739776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3931920" cy="32861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577788"/>
            <a:ext cx="3931920" cy="739776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362199"/>
            <a:ext cx="3931920" cy="32861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85CB-0C71-C942-B1DC-E9AFCCBE2C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159-39B2-3A41-9816-F3C2F92F1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85CB-0C71-C942-B1DC-E9AFCCBE2C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159-39B2-3A41-9816-F3C2F92F1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85CB-0C71-C942-B1DC-E9AFCCBE2C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159-39B2-3A41-9816-F3C2F92F1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3840480" cy="1162050"/>
          </a:xfrm>
        </p:spPr>
        <p:txBody>
          <a:bodyPr anchor="b">
            <a:normAutofit/>
          </a:bodyPr>
          <a:lstStyle>
            <a:lvl1pPr algn="ctr">
              <a:defRPr sz="3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6320" y="273050"/>
            <a:ext cx="3840480" cy="53752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600201"/>
            <a:ext cx="3840480" cy="37338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85CB-0C71-C942-B1DC-E9AFCCBE2C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04A-DDD4-4BE5-9F0F-C50D317D1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840480" cy="1161288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6320" y="274320"/>
            <a:ext cx="3840480" cy="5376672"/>
          </a:xfrm>
          <a:effectLst>
            <a:outerShdw blurRad="114300" sx="103000" sy="103000" algn="ctr" rotWithShape="0">
              <a:schemeClr val="bg1">
                <a:lumMod val="75000"/>
                <a:lumOff val="25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840480" cy="373075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85CB-0C71-C942-B1DC-E9AFCCBE2C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D159-39B2-3A41-9816-F3C2F92F1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1565"/>
            <a:ext cx="8229600" cy="3877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BF085CB-0C71-C942-B1DC-E9AFCCBE2C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494" y="5883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5883275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7082D159-39B2-3A41-9816-F3C2F92F1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Tx/>
        <a:buBlip>
          <a:blip r:embed="rId14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PRETERIT </a:t>
            </a:r>
            <a:br>
              <a:rPr lang="en-US" dirty="0" smtClean="0"/>
            </a:br>
            <a:r>
              <a:rPr lang="en-US" dirty="0" smtClean="0"/>
              <a:t>VS</a:t>
            </a:r>
            <a:br>
              <a:rPr lang="en-US" dirty="0" smtClean="0"/>
            </a:br>
            <a:r>
              <a:rPr lang="en-US" dirty="0" smtClean="0"/>
              <a:t>IMPERFECT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USES OF THE PRETERIT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565"/>
            <a:ext cx="8229600" cy="38772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1.  A single action or a series of actions </a:t>
            </a:r>
            <a:r>
              <a:rPr lang="en-US" dirty="0" smtClean="0">
                <a:solidFill>
                  <a:srgbClr val="3366FF"/>
                </a:solidFill>
              </a:rPr>
              <a:t>completed </a:t>
            </a:r>
            <a:r>
              <a:rPr lang="en-US" dirty="0" smtClean="0">
                <a:solidFill>
                  <a:srgbClr val="3366FF"/>
                </a:solidFill>
              </a:rPr>
              <a:t>in the past.</a:t>
            </a:r>
          </a:p>
          <a:p>
            <a:pPr marL="577850" lvl="2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“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Felipe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limpio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su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cuarto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ayer</a:t>
            </a:r>
            <a:endParaRPr lang="en-US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buAutoNum type="arabicPeriod" startAt="2"/>
            </a:pPr>
            <a:r>
              <a:rPr lang="en-US" dirty="0" smtClean="0">
                <a:solidFill>
                  <a:srgbClr val="3366FF"/>
                </a:solidFill>
              </a:rPr>
              <a:t>The </a:t>
            </a:r>
            <a:r>
              <a:rPr lang="en-US" dirty="0" smtClean="0">
                <a:solidFill>
                  <a:srgbClr val="3366FF"/>
                </a:solidFill>
              </a:rPr>
              <a:t>beginning or the end of an action in the </a:t>
            </a:r>
            <a:r>
              <a:rPr lang="en-US" dirty="0" smtClean="0">
                <a:solidFill>
                  <a:srgbClr val="3366FF"/>
                </a:solidFill>
              </a:rPr>
              <a:t>past</a:t>
            </a:r>
            <a:endParaRPr lang="en-US" dirty="0" smtClean="0">
              <a:solidFill>
                <a:srgbClr val="3366FF"/>
              </a:solidFill>
            </a:endParaRPr>
          </a:p>
          <a:p>
            <a:pPr marL="282575" lvl="1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“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Empezo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llover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a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las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tres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”  “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Termine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la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tarea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las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2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”</a:t>
            </a:r>
          </a:p>
          <a:p>
            <a:pPr marL="444500" indent="-457200">
              <a:buAutoNum type="arabicPeriod" startAt="3"/>
            </a:pPr>
            <a:r>
              <a:rPr lang="en-US" dirty="0" smtClean="0">
                <a:solidFill>
                  <a:srgbClr val="3366FF"/>
                </a:solidFill>
              </a:rPr>
              <a:t>Time frame: events, weather, conditions</a:t>
            </a:r>
          </a:p>
          <a:p>
            <a:pPr marL="565150" lvl="2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“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Llovió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por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semana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”  “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estuvo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enferma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ayer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”</a:t>
            </a:r>
          </a:p>
          <a:p>
            <a:pPr marL="0" indent="-12700">
              <a:buNone/>
            </a:pPr>
            <a:r>
              <a:rPr lang="en-US" dirty="0" smtClean="0">
                <a:solidFill>
                  <a:srgbClr val="3366FF"/>
                </a:solidFill>
              </a:rPr>
              <a:t>4. Mental, Emotional, and physical </a:t>
            </a:r>
            <a:r>
              <a:rPr lang="en-US" b="1" i="1" dirty="0" smtClean="0">
                <a:solidFill>
                  <a:srgbClr val="FF0000"/>
                </a:solidFill>
              </a:rPr>
              <a:t>changes.</a:t>
            </a:r>
          </a:p>
          <a:p>
            <a:pPr marL="0" indent="-12700">
              <a:buNone/>
            </a:pPr>
            <a:r>
              <a:rPr lang="en-US" b="1" i="1" dirty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“Me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volví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loca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!”  “Me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puse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enferma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”</a:t>
            </a:r>
          </a:p>
          <a:p>
            <a:pPr marL="0" indent="-12700" algn="ctr"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REFER TO P.25 IN YOUR BOOK</a:t>
            </a:r>
          </a:p>
          <a:p>
            <a:pPr marL="565150" lvl="2" indent="0"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 lvl="1"/>
            <a:endParaRPr lang="en-US" dirty="0">
              <a:solidFill>
                <a:srgbClr val="3366FF"/>
              </a:solidFill>
            </a:endParaRPr>
          </a:p>
          <a:p>
            <a:pPr lvl="1"/>
            <a:endParaRPr lang="en-US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Verbs with different English translation in the preterit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</a:t>
            </a:r>
            <a:r>
              <a:rPr lang="en-US" dirty="0" smtClean="0">
                <a:solidFill>
                  <a:schemeClr val="accent4"/>
                </a:solidFill>
              </a:rPr>
              <a:t>.  Saber: </a:t>
            </a:r>
          </a:p>
          <a:p>
            <a:pPr marL="282575" lvl="1" indent="0">
              <a:buNone/>
            </a:pP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     </a:t>
            </a:r>
            <a:r>
              <a:rPr lang="en-US" dirty="0" smtClean="0">
                <a:solidFill>
                  <a:schemeClr val="accent4"/>
                </a:solidFill>
              </a:rPr>
              <a:t>Present</a:t>
            </a:r>
            <a:r>
              <a:rPr lang="en-US" dirty="0" smtClean="0">
                <a:solidFill>
                  <a:schemeClr val="accent4"/>
                </a:solidFill>
              </a:rPr>
              <a:t>: to know </a:t>
            </a:r>
            <a:endParaRPr lang="en-US" dirty="0" smtClean="0">
              <a:solidFill>
                <a:schemeClr val="accent4"/>
              </a:solidFill>
            </a:endParaRPr>
          </a:p>
          <a:p>
            <a:pPr marL="282575" lvl="1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      Preterit</a:t>
            </a:r>
            <a:r>
              <a:rPr lang="en-US" dirty="0" smtClean="0">
                <a:solidFill>
                  <a:schemeClr val="accent4"/>
                </a:solidFill>
              </a:rPr>
              <a:t>: found out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2. </a:t>
            </a:r>
            <a:r>
              <a:rPr lang="en-US" dirty="0" err="1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Conocer</a:t>
            </a:r>
            <a:r>
              <a:rPr lang="en-US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: 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	Present: to know, to be acquainted with </a:t>
            </a:r>
            <a:endParaRPr lang="en-US" dirty="0">
              <a:solidFill>
                <a:schemeClr val="tx2">
                  <a:lumMod val="10000"/>
                  <a:lumOff val="90000"/>
                </a:schemeClr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	 </a:t>
            </a:r>
            <a:r>
              <a:rPr lang="en-US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preterit: met</a:t>
            </a:r>
          </a:p>
          <a:p>
            <a:pPr lvl="1">
              <a:buNone/>
            </a:pPr>
            <a:r>
              <a:rPr lang="en-US" dirty="0" smtClean="0"/>
              <a:t>3. </a:t>
            </a:r>
            <a:r>
              <a:rPr lang="en-US" dirty="0" err="1" smtClean="0">
                <a:solidFill>
                  <a:schemeClr val="accent5"/>
                </a:solidFill>
              </a:rPr>
              <a:t>Poder</a:t>
            </a:r>
            <a:r>
              <a:rPr lang="en-US" dirty="0" smtClean="0">
                <a:solidFill>
                  <a:schemeClr val="accent5"/>
                </a:solidFill>
              </a:rPr>
              <a:t>: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5"/>
                </a:solidFill>
              </a:rPr>
              <a:t>	Present: to be able </a:t>
            </a:r>
            <a:endParaRPr lang="en-US" dirty="0">
              <a:solidFill>
                <a:schemeClr val="accent5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accent5"/>
                </a:solidFill>
              </a:rPr>
              <a:t>	Preterit</a:t>
            </a:r>
            <a:r>
              <a:rPr lang="en-US" dirty="0" smtClean="0">
                <a:solidFill>
                  <a:schemeClr val="accent5"/>
                </a:solidFill>
              </a:rPr>
              <a:t>:  succeeded, managed to</a:t>
            </a:r>
          </a:p>
          <a:p>
            <a:pPr lvl="1">
              <a:buNone/>
            </a:pPr>
            <a:r>
              <a:rPr lang="en-US" dirty="0" smtClean="0"/>
              <a:t>4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 err="1" smtClean="0">
                <a:solidFill>
                  <a:srgbClr val="FFFF00"/>
                </a:solidFill>
              </a:rPr>
              <a:t>Querer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	Present: to want </a:t>
            </a:r>
            <a:endParaRPr lang="en-US" dirty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	 </a:t>
            </a:r>
            <a:r>
              <a:rPr lang="en-US" dirty="0" smtClean="0">
                <a:solidFill>
                  <a:srgbClr val="FFFF00"/>
                </a:solidFill>
              </a:rPr>
              <a:t>Preterit: tried, in the negative: to </a:t>
            </a:r>
            <a:r>
              <a:rPr lang="en-US" dirty="0" smtClean="0">
                <a:solidFill>
                  <a:srgbClr val="FFFF00"/>
                </a:solidFill>
              </a:rPr>
              <a:t>refuse</a:t>
            </a:r>
          </a:p>
          <a:p>
            <a:pPr lvl="1">
              <a:buNone/>
            </a:pPr>
            <a:endParaRPr lang="en-US" dirty="0">
              <a:solidFill>
                <a:srgbClr val="FFFF00"/>
              </a:solidFill>
            </a:endParaRPr>
          </a:p>
          <a:p>
            <a:pPr lvl="1" algn="ctr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Refer to p. 28 in the book for more examples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EXPRESSION WITH THE PRETERIT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Entonces</a:t>
            </a:r>
            <a:r>
              <a:rPr lang="en-US" dirty="0" smtClean="0"/>
              <a:t>: then 	              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: once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momento</a:t>
            </a:r>
            <a:r>
              <a:rPr lang="en-US" dirty="0" smtClean="0"/>
              <a:t>: suddenly	   </a:t>
            </a:r>
            <a:r>
              <a:rPr lang="en-US" dirty="0" err="1" smtClean="0"/>
              <a:t>ayer</a:t>
            </a:r>
            <a:r>
              <a:rPr lang="en-US" dirty="0" smtClean="0"/>
              <a:t>: yesterday</a:t>
            </a:r>
          </a:p>
          <a:p>
            <a:r>
              <a:rPr lang="en-US" dirty="0" err="1" smtClean="0"/>
              <a:t>Por</a:t>
            </a:r>
            <a:r>
              <a:rPr lang="en-US" dirty="0" smtClean="0"/>
              <a:t> fin: finally                      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noche/dia</a:t>
            </a:r>
            <a:r>
              <a:rPr lang="en-US" dirty="0" smtClean="0"/>
              <a:t>: one day/night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repente</a:t>
            </a:r>
            <a:r>
              <a:rPr lang="en-US" dirty="0" smtClean="0"/>
              <a:t>: suddenly</a:t>
            </a:r>
          </a:p>
          <a:p>
            <a:r>
              <a:rPr lang="en-US" dirty="0" smtClean="0"/>
              <a:t>Dates, days, months…    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USES OF THE IMPERFECT	</a:t>
            </a:r>
            <a:br>
              <a:rPr lang="en-US" dirty="0" smtClean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1. </a:t>
            </a:r>
            <a:r>
              <a:rPr lang="en-US" dirty="0" smtClean="0">
                <a:solidFill>
                  <a:schemeClr val="accent5"/>
                </a:solidFill>
              </a:rPr>
              <a:t>Background and </a:t>
            </a:r>
            <a:r>
              <a:rPr lang="en-US" dirty="0">
                <a:solidFill>
                  <a:schemeClr val="accent5"/>
                </a:solidFill>
              </a:rPr>
              <a:t>d</a:t>
            </a:r>
            <a:r>
              <a:rPr lang="en-US" dirty="0" smtClean="0">
                <a:solidFill>
                  <a:schemeClr val="accent5"/>
                </a:solidFill>
              </a:rPr>
              <a:t>escriptions </a:t>
            </a:r>
            <a:r>
              <a:rPr lang="en-US" dirty="0" smtClean="0">
                <a:solidFill>
                  <a:schemeClr val="accent5"/>
                </a:solidFill>
              </a:rPr>
              <a:t>in the </a:t>
            </a:r>
            <a:r>
              <a:rPr lang="en-US" dirty="0" smtClean="0">
                <a:solidFill>
                  <a:schemeClr val="accent5"/>
                </a:solidFill>
              </a:rPr>
              <a:t>past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“la casa de mi </a:t>
            </a:r>
            <a:r>
              <a:rPr lang="en-US" dirty="0" err="1" smtClean="0">
                <a:solidFill>
                  <a:schemeClr val="accent5"/>
                </a:solidFill>
              </a:rPr>
              <a:t>abuela</a:t>
            </a:r>
            <a:r>
              <a:rPr lang="en-US" dirty="0" smtClean="0">
                <a:solidFill>
                  <a:schemeClr val="accent5"/>
                </a:solidFill>
              </a:rPr>
              <a:t> era </a:t>
            </a:r>
            <a:r>
              <a:rPr lang="en-US" dirty="0" err="1" smtClean="0">
                <a:solidFill>
                  <a:schemeClr val="accent5"/>
                </a:solidFill>
              </a:rPr>
              <a:t>blanca</a:t>
            </a:r>
            <a:r>
              <a:rPr lang="en-US" dirty="0" smtClean="0">
                <a:solidFill>
                  <a:schemeClr val="accent5"/>
                </a:solidFill>
              </a:rPr>
              <a:t>”</a:t>
            </a:r>
            <a:endParaRPr lang="en-US" dirty="0" smtClean="0">
              <a:solidFill>
                <a:schemeClr val="accent5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. Ongoing,</a:t>
            </a:r>
            <a:r>
              <a:rPr lang="en-US" dirty="0" smtClean="0">
                <a:solidFill>
                  <a:srgbClr val="FF0000"/>
                </a:solidFill>
              </a:rPr>
              <a:t> customary, and </a:t>
            </a:r>
            <a:r>
              <a:rPr lang="en-US" dirty="0" smtClean="0">
                <a:solidFill>
                  <a:srgbClr val="FF0000"/>
                </a:solidFill>
              </a:rPr>
              <a:t>habitual </a:t>
            </a:r>
            <a:r>
              <a:rPr lang="en-US" dirty="0" smtClean="0">
                <a:solidFill>
                  <a:srgbClr val="FF0000"/>
                </a:solidFill>
              </a:rPr>
              <a:t>actions in the past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err="1" smtClean="0">
                <a:solidFill>
                  <a:srgbClr val="FF0000"/>
                </a:solidFill>
              </a:rPr>
              <a:t>Siempre</a:t>
            </a:r>
            <a:r>
              <a:rPr lang="en-US" dirty="0" smtClean="0">
                <a:solidFill>
                  <a:srgbClr val="FF0000"/>
                </a:solidFill>
              </a:rPr>
              <a:t> me </a:t>
            </a:r>
            <a:r>
              <a:rPr lang="en-US" dirty="0" err="1" smtClean="0">
                <a:solidFill>
                  <a:srgbClr val="FF0000"/>
                </a:solidFill>
              </a:rPr>
              <a:t>levantaba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dirty="0" err="1" smtClean="0">
                <a:solidFill>
                  <a:srgbClr val="FF0000"/>
                </a:solidFill>
              </a:rPr>
              <a:t>las</a:t>
            </a:r>
            <a:r>
              <a:rPr lang="en-US" dirty="0" smtClean="0">
                <a:solidFill>
                  <a:srgbClr val="FF0000"/>
                </a:solidFill>
              </a:rPr>
              <a:t> 8 de la </a:t>
            </a:r>
            <a:r>
              <a:rPr lang="en-US" dirty="0" err="1" smtClean="0">
                <a:solidFill>
                  <a:srgbClr val="FF0000"/>
                </a:solidFill>
              </a:rPr>
              <a:t>manana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5</a:t>
            </a:r>
            <a:r>
              <a:rPr lang="en-US" dirty="0" smtClean="0">
                <a:solidFill>
                  <a:srgbClr val="FFFFFF"/>
                </a:solidFill>
              </a:rPr>
              <a:t>.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Time and weather as background.</a:t>
            </a:r>
          </a:p>
          <a:p>
            <a:pPr lvl="1"/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“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eran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las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12 de la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noche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hacía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mucho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frio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”</a:t>
            </a:r>
            <a:endParaRPr lang="en-US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6. age in the </a:t>
            </a:r>
            <a:r>
              <a:rPr lang="en-US" dirty="0" smtClean="0">
                <a:solidFill>
                  <a:schemeClr val="accent4"/>
                </a:solidFill>
              </a:rPr>
              <a:t>past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“</a:t>
            </a:r>
            <a:r>
              <a:rPr lang="en-US" dirty="0" err="1" smtClean="0">
                <a:solidFill>
                  <a:schemeClr val="accent4"/>
                </a:solidFill>
              </a:rPr>
              <a:t>Tenía</a:t>
            </a:r>
            <a:r>
              <a:rPr lang="en-US" dirty="0" smtClean="0">
                <a:solidFill>
                  <a:schemeClr val="accent4"/>
                </a:solidFill>
              </a:rPr>
              <a:t> 5 </a:t>
            </a:r>
            <a:r>
              <a:rPr lang="en-US" dirty="0" err="1" smtClean="0">
                <a:solidFill>
                  <a:schemeClr val="accent4"/>
                </a:solidFill>
              </a:rPr>
              <a:t>meses</a:t>
            </a:r>
            <a:r>
              <a:rPr lang="en-US" dirty="0" smtClean="0">
                <a:solidFill>
                  <a:schemeClr val="accent4"/>
                </a:solidFill>
              </a:rPr>
              <a:t>”</a:t>
            </a:r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7. Mental or physical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CONDITIONS in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past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“el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chico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era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muy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aburrido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”</a:t>
            </a:r>
          </a:p>
          <a:p>
            <a:pPr lvl="1"/>
            <a:endParaRPr lang="en-US" dirty="0">
              <a:solidFill>
                <a:srgbClr val="FFFFFF"/>
              </a:solidFill>
            </a:endParaRPr>
          </a:p>
          <a:p>
            <a:pPr lvl="1" algn="ctr"/>
            <a:r>
              <a:rPr lang="en-US" u="sng" dirty="0" smtClean="0">
                <a:solidFill>
                  <a:srgbClr val="FF0000"/>
                </a:solidFill>
              </a:rPr>
              <a:t>Refer to p. 25 in your book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EXPRESSION WITH THE IMPERFECT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8000"/>
                </a:solidFill>
              </a:rPr>
              <a:t>Generalmente</a:t>
            </a:r>
            <a:r>
              <a:rPr lang="en-US" dirty="0" smtClean="0"/>
              <a:t>			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Siempre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Todos</a:t>
            </a:r>
            <a:r>
              <a:rPr lang="en-US" dirty="0" smtClean="0">
                <a:solidFill>
                  <a:srgbClr val="0000FF"/>
                </a:solidFill>
              </a:rPr>
              <a:t> los </a:t>
            </a:r>
            <a:r>
              <a:rPr lang="en-US" dirty="0" err="1" smtClean="0">
                <a:solidFill>
                  <a:srgbClr val="0000FF"/>
                </a:solidFill>
              </a:rPr>
              <a:t>dias</a:t>
            </a:r>
            <a:r>
              <a:rPr lang="en-US" dirty="0" smtClean="0">
                <a:solidFill>
                  <a:srgbClr val="0000FF"/>
                </a:solidFill>
              </a:rPr>
              <a:t> // </a:t>
            </a:r>
            <a:r>
              <a:rPr lang="en-US" dirty="0" err="1" smtClean="0">
                <a:solidFill>
                  <a:srgbClr val="0000FF"/>
                </a:solidFill>
              </a:rPr>
              <a:t>cada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dia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A </a:t>
            </a:r>
            <a:r>
              <a:rPr lang="en-US" dirty="0" err="1" smtClean="0">
                <a:solidFill>
                  <a:srgbClr val="000090"/>
                </a:solidFill>
              </a:rPr>
              <a:t>menudo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Regularmente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veces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te">
  <a:themeElements>
    <a:clrScheme name="Forte">
      <a:dk1>
        <a:srgbClr val="FFFFFF"/>
      </a:dk1>
      <a:lt1>
        <a:srgbClr val="000000"/>
      </a:lt1>
      <a:dk2>
        <a:srgbClr val="292828"/>
      </a:dk2>
      <a:lt2>
        <a:srgbClr val="DEDEDE"/>
      </a:lt2>
      <a:accent1>
        <a:srgbClr val="C70F0C"/>
      </a:accent1>
      <a:accent2>
        <a:srgbClr val="DD6B0D"/>
      </a:accent2>
      <a:accent3>
        <a:srgbClr val="FAA700"/>
      </a:accent3>
      <a:accent4>
        <a:srgbClr val="93E50D"/>
      </a:accent4>
      <a:accent5>
        <a:srgbClr val="17C7BA"/>
      </a:accent5>
      <a:accent6>
        <a:srgbClr val="0A96E4"/>
      </a:accent6>
      <a:hlink>
        <a:srgbClr val="8F3BED"/>
      </a:hlink>
      <a:folHlink>
        <a:srgbClr val="C29EEB"/>
      </a:folHlink>
    </a:clrScheme>
    <a:fontScheme name="Forte">
      <a:majorFont>
        <a:latin typeface="Constantia"/>
        <a:ea typeface=""/>
        <a:cs typeface=""/>
        <a:font script="Jpan" typeface="ＭＳ 明朝"/>
      </a:majorFont>
      <a:minorFont>
        <a:latin typeface="Constantia"/>
        <a:ea typeface=""/>
        <a:cs typeface=""/>
        <a:font script="Jpan" typeface="ＭＳ 明朝"/>
      </a:minorFont>
    </a:fontScheme>
    <a:fmtScheme name="Fort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50000"/>
                <a:lumMod val="70000"/>
              </a:schemeClr>
            </a:gs>
            <a:gs pos="35000">
              <a:schemeClr val="phClr">
                <a:tint val="100000"/>
                <a:shade val="90000"/>
                <a:satMod val="150000"/>
                <a:lumMod val="80000"/>
              </a:schemeClr>
            </a:gs>
            <a:gs pos="100000">
              <a:schemeClr val="phClr">
                <a:tint val="100000"/>
                <a:satMod val="150000"/>
                <a:lumMod val="11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  <a:lumMod val="80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14300" sx="105000" sy="105000" algn="ctr" rotWithShape="0">
              <a:srgbClr val="5F5F5F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woPt" dir="tr">
              <a:rot lat="0" lon="0" rev="5400000"/>
            </a:lightRig>
          </a:scene3d>
          <a:sp3d>
            <a:bevelT w="12700" h="25400"/>
          </a:sp3d>
        </a:effectStyle>
        <a:effectStyle>
          <a:effectLst>
            <a:outerShdw blurRad="114300" dist="25400" sx="103000" sy="103000" algn="ctr" rotWithShape="0">
              <a:srgbClr val="4B4B4B">
                <a:alpha val="50000"/>
              </a:srgbClr>
            </a:outerShdw>
            <a:reflection blurRad="38100" stA="80000" endPos="50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>
            <a:bevelT w="127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Forte.thmx</Template>
  <TotalTime>1233</TotalTime>
  <Words>158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Forte</vt:lpstr>
      <vt:lpstr>    PRETERIT  VS IMPERFECT</vt:lpstr>
      <vt:lpstr>USES OF THE PRETERIT</vt:lpstr>
      <vt:lpstr>Verbs with different English translation in the preterit</vt:lpstr>
      <vt:lpstr>COMMON EXPRESSION WITH THE PRETERIT</vt:lpstr>
      <vt:lpstr>USES OF THE IMPERFECT  </vt:lpstr>
      <vt:lpstr>COMMON EXPRESSION WITH THE IMPERFECT</vt:lpstr>
    </vt:vector>
  </TitlesOfParts>
  <Company>WSD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PRETERIT  VS IMPERFECT</dc:title>
  <dc:creator>Maria Bergeron</dc:creator>
  <cp:lastModifiedBy>Bergeron, Maria</cp:lastModifiedBy>
  <cp:revision>17</cp:revision>
  <dcterms:created xsi:type="dcterms:W3CDTF">2009-09-29T17:32:31Z</dcterms:created>
  <dcterms:modified xsi:type="dcterms:W3CDTF">2012-09-25T12:03:55Z</dcterms:modified>
</cp:coreProperties>
</file>